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383" r:id="rId2"/>
    <p:sldId id="387" r:id="rId3"/>
    <p:sldId id="411" r:id="rId4"/>
    <p:sldId id="412" r:id="rId5"/>
    <p:sldId id="413" r:id="rId6"/>
    <p:sldId id="414" r:id="rId7"/>
    <p:sldId id="378" r:id="rId8"/>
    <p:sldId id="384" r:id="rId9"/>
    <p:sldId id="379" r:id="rId10"/>
    <p:sldId id="385" r:id="rId11"/>
    <p:sldId id="395" r:id="rId12"/>
    <p:sldId id="396" r:id="rId13"/>
    <p:sldId id="397" r:id="rId14"/>
    <p:sldId id="398" r:id="rId15"/>
    <p:sldId id="399" r:id="rId16"/>
    <p:sldId id="380" r:id="rId17"/>
    <p:sldId id="386" r:id="rId18"/>
    <p:sldId id="400" r:id="rId19"/>
    <p:sldId id="401" r:id="rId20"/>
    <p:sldId id="381" r:id="rId21"/>
    <p:sldId id="402" r:id="rId22"/>
    <p:sldId id="415" r:id="rId23"/>
    <p:sldId id="382" r:id="rId24"/>
    <p:sldId id="388" r:id="rId25"/>
    <p:sldId id="403" r:id="rId26"/>
    <p:sldId id="404" r:id="rId27"/>
    <p:sldId id="405" r:id="rId28"/>
    <p:sldId id="406" r:id="rId29"/>
    <p:sldId id="407" r:id="rId30"/>
    <p:sldId id="408" r:id="rId31"/>
    <p:sldId id="409" r:id="rId32"/>
    <p:sldId id="389" r:id="rId33"/>
    <p:sldId id="410" r:id="rId34"/>
    <p:sldId id="416" r:id="rId35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B8427BB-53FF-5640-BFE0-AFAEADAE85C6}">
          <p14:sldIdLst>
            <p14:sldId id="383"/>
            <p14:sldId id="387"/>
            <p14:sldId id="411"/>
            <p14:sldId id="412"/>
            <p14:sldId id="413"/>
            <p14:sldId id="414"/>
          </p14:sldIdLst>
        </p14:section>
        <p14:section name="INTRODUCTION" id="{E8DC78D2-98FB-394F-BB18-7B96C34D2B0F}">
          <p14:sldIdLst>
            <p14:sldId id="378"/>
            <p14:sldId id="384"/>
          </p14:sldIdLst>
        </p14:section>
        <p14:section name="DEFINITION DE JEU DE DONNÉES" id="{4A4A32D0-76D3-5F4A-86A7-B42B3DF69EF1}">
          <p14:sldIdLst>
            <p14:sldId id="379"/>
            <p14:sldId id="385"/>
            <p14:sldId id="395"/>
            <p14:sldId id="396"/>
            <p14:sldId id="397"/>
            <p14:sldId id="398"/>
            <p14:sldId id="399"/>
          </p14:sldIdLst>
        </p14:section>
        <p14:section name="Exploitation et analyse de jeu de donnée" id="{8B4D3D55-4493-2647-915F-245AEB446AF7}">
          <p14:sldIdLst>
            <p14:sldId id="380"/>
            <p14:sldId id="386"/>
            <p14:sldId id="400"/>
            <p14:sldId id="401"/>
          </p14:sldIdLst>
        </p14:section>
        <p14:section name="Methode d'appentissage" id="{AF447CFC-58D3-7143-9932-CC73D48850F8}">
          <p14:sldIdLst>
            <p14:sldId id="381"/>
            <p14:sldId id="402"/>
            <p14:sldId id="415"/>
            <p14:sldId id="382"/>
            <p14:sldId id="388"/>
            <p14:sldId id="403"/>
            <p14:sldId id="404"/>
            <p14:sldId id="405"/>
            <p14:sldId id="406"/>
            <p14:sldId id="407"/>
            <p14:sldId id="408"/>
            <p14:sldId id="409"/>
          </p14:sldIdLst>
        </p14:section>
        <p14:section name="Conclusion" id="{B106341E-7DE3-DD4F-9324-F8273678BB65}">
          <p14:sldIdLst>
            <p14:sldId id="389"/>
            <p14:sldId id="410"/>
            <p14:sldId id="4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408D"/>
    <a:srgbClr val="2C0058"/>
    <a:srgbClr val="3FC7FF"/>
    <a:srgbClr val="3A98D7"/>
    <a:srgbClr val="34327C"/>
    <a:srgbClr val="3B1B6B"/>
    <a:srgbClr val="2C4E92"/>
    <a:srgbClr val="323782"/>
    <a:srgbClr val="34337D"/>
    <a:srgbClr val="08C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63"/>
    <p:restoredTop sz="76549" autoAdjust="0"/>
  </p:normalViewPr>
  <p:slideViewPr>
    <p:cSldViewPr snapToGrid="0" snapToObjects="1">
      <p:cViewPr varScale="1">
        <p:scale>
          <a:sx n="77" d="100"/>
          <a:sy n="77" d="100"/>
        </p:scale>
        <p:origin x="744" y="17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EE5E0-CFF3-BA4E-8062-8F0B1D4B48DC}" type="datetimeFigureOut">
              <a:t>16/02/2023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3CD6E-3749-1947-B075-4508CE6FA4B9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79359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31970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10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49498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11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82239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12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83671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15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24077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https://duotone.shapefactory.co/?i=phIFdC6lA4E&amp;f=3fc7ff&amp;t=2c0058&amp;q=_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lt-LT" smtClean="0"/>
              <a:t>16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54642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TimesNewRomanPSMT"/>
              </a:rPr>
              <a:t>Dans </a:t>
            </a:r>
            <a:r>
              <a:rPr lang="en-GB" sz="1800" dirty="0" err="1">
                <a:effectLst/>
                <a:latin typeface="TimesNewRomanPSMT"/>
              </a:rPr>
              <a:t>ce</a:t>
            </a:r>
            <a:r>
              <a:rPr lang="en-GB" sz="1800" dirty="0">
                <a:effectLst/>
                <a:latin typeface="TimesNewRomanPSMT"/>
              </a:rPr>
              <a:t> qui suit de </a:t>
            </a:r>
            <a:r>
              <a:rPr lang="en-GB" sz="1800" dirty="0" err="1">
                <a:effectLst/>
                <a:latin typeface="TimesNewRomanPSMT"/>
              </a:rPr>
              <a:t>notre</a:t>
            </a:r>
            <a:r>
              <a:rPr lang="en-GB" sz="1800" dirty="0">
                <a:effectLst/>
                <a:latin typeface="TimesNewRomanPSMT"/>
              </a:rPr>
              <a:t> presentation nous </a:t>
            </a:r>
            <a:r>
              <a:rPr lang="en-GB" sz="1800" dirty="0" err="1">
                <a:effectLst/>
                <a:latin typeface="TimesNewRomanPSMT"/>
              </a:rPr>
              <a:t>allons</a:t>
            </a:r>
            <a:r>
              <a:rPr lang="en-GB" sz="1800" dirty="0">
                <a:effectLst/>
                <a:latin typeface="TimesNewRomanPSMT"/>
              </a:rPr>
              <a:t> essayer </a:t>
            </a:r>
            <a:r>
              <a:rPr lang="en-GB" sz="1800" dirty="0" err="1">
                <a:effectLst/>
                <a:latin typeface="TimesNewRomanPSMT"/>
              </a:rPr>
              <a:t>d'analyser</a:t>
            </a:r>
            <a:r>
              <a:rPr lang="en-GB" sz="1800" dirty="0">
                <a:effectLst/>
                <a:latin typeface="TimesNewRomanPSMT"/>
              </a:rPr>
              <a:t> et 'exploiter le jeu de </a:t>
            </a:r>
            <a:r>
              <a:rPr lang="en-GB" sz="1800" dirty="0" err="1">
                <a:effectLst/>
                <a:latin typeface="TimesNewRomanPSMT"/>
              </a:rPr>
              <a:t>données</a:t>
            </a:r>
            <a:r>
              <a:rPr lang="en-GB" sz="1800" dirty="0">
                <a:effectLst/>
                <a:latin typeface="TimesNewRomanPSMT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dirty="0">
              <a:effectLst/>
              <a:latin typeface="TimesNewRomanPS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 err="1">
                <a:effectLst/>
                <a:latin typeface="TimesNewRomanPSMT"/>
              </a:rPr>
              <a:t>Premierement</a:t>
            </a:r>
            <a:r>
              <a:rPr lang="en-GB" sz="1800" dirty="0">
                <a:effectLst/>
                <a:latin typeface="TimesNewRomanPSMT"/>
              </a:rPr>
              <a:t> nous </a:t>
            </a:r>
            <a:r>
              <a:rPr lang="en-GB" sz="1800" dirty="0" err="1">
                <a:effectLst/>
                <a:latin typeface="TimesNewRomanPSMT"/>
              </a:rPr>
              <a:t>avons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chercher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si</a:t>
            </a:r>
            <a:r>
              <a:rPr lang="en-GB" sz="1800" dirty="0">
                <a:effectLst/>
                <a:latin typeface="TimesNewRomanPSMT"/>
              </a:rPr>
              <a:t> les auteurs de </a:t>
            </a:r>
            <a:r>
              <a:rPr lang="en-GB" sz="1800" dirty="0" err="1">
                <a:effectLst/>
                <a:latin typeface="TimesNewRomanPSMT"/>
              </a:rPr>
              <a:t>l'articles</a:t>
            </a:r>
            <a:r>
              <a:rPr lang="en-GB" sz="1800" dirty="0">
                <a:effectLst/>
                <a:latin typeface="TimesNewRomanPSMT"/>
              </a:rPr>
              <a:t> on proposer des application pour le </a:t>
            </a:r>
            <a:r>
              <a:rPr lang="en-GB" sz="1800" dirty="0" err="1">
                <a:effectLst/>
                <a:latin typeface="TimesNewRomanPSMT"/>
              </a:rPr>
              <a:t>datset</a:t>
            </a:r>
            <a:r>
              <a:rPr lang="en-GB" sz="1800" dirty="0">
                <a:effectLst/>
                <a:latin typeface="TimesNewRomanPSMT"/>
              </a:rPr>
              <a:t>, </a:t>
            </a:r>
            <a:r>
              <a:rPr lang="en-GB" sz="1800" dirty="0" err="1">
                <a:effectLst/>
                <a:latin typeface="TimesNewRomanPSMT"/>
              </a:rPr>
              <a:t>mais</a:t>
            </a:r>
            <a:r>
              <a:rPr lang="en-GB" sz="1800" dirty="0">
                <a:effectLst/>
                <a:latin typeface="TimesNewRomanPSMT"/>
              </a:rPr>
              <a:t>  </a:t>
            </a:r>
            <a:r>
              <a:rPr lang="en-GB" sz="1800" dirty="0" err="1">
                <a:effectLst/>
                <a:latin typeface="TimesNewRomanPSMT"/>
              </a:rPr>
              <a:t>aucune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méthode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d'apprentissage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n'a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éte</a:t>
            </a:r>
            <a:r>
              <a:rPr lang="en-GB" sz="1800" dirty="0">
                <a:effectLst/>
                <a:latin typeface="TimesNewRomanPSMT"/>
              </a:rPr>
              <a:t>́ </a:t>
            </a:r>
            <a:r>
              <a:rPr lang="en-GB" sz="1800" dirty="0" err="1">
                <a:effectLst/>
                <a:latin typeface="TimesNewRomanPSMT"/>
              </a:rPr>
              <a:t>appliquée</a:t>
            </a:r>
            <a:r>
              <a:rPr lang="en-GB" sz="1800" dirty="0">
                <a:effectLst/>
                <a:latin typeface="TimesNewRomanPSMT"/>
              </a:rPr>
              <a:t> par les </a:t>
            </a:r>
            <a:r>
              <a:rPr lang="en-GB" sz="1800" dirty="0" err="1">
                <a:effectLst/>
                <a:latin typeface="TimesNewRomanPSMT"/>
              </a:rPr>
              <a:t>chercheurs</a:t>
            </a:r>
            <a:r>
              <a:rPr lang="en-GB" sz="1800" dirty="0">
                <a:effectLst/>
                <a:latin typeface="TimesNewRomanPSMT"/>
              </a:rPr>
              <a:t> dans </a:t>
            </a:r>
            <a:r>
              <a:rPr lang="en-GB" sz="1800" dirty="0" err="1">
                <a:effectLst/>
                <a:latin typeface="TimesNewRomanPSMT"/>
              </a:rPr>
              <a:t>cet</a:t>
            </a:r>
            <a:r>
              <a:rPr lang="en-GB" sz="1800" dirty="0">
                <a:effectLst/>
                <a:latin typeface="TimesNewRomanPSMT"/>
              </a:rPr>
              <a:t> article, </a:t>
            </a:r>
            <a:r>
              <a:rPr lang="en-GB" sz="1800" dirty="0" err="1">
                <a:effectLst/>
                <a:latin typeface="TimesNewRomanPSMT"/>
              </a:rPr>
              <a:t>en</a:t>
            </a:r>
            <a:r>
              <a:rPr lang="en-GB" sz="1800" dirty="0">
                <a:effectLst/>
                <a:latin typeface="TimesNewRomanPSMT"/>
              </a:rPr>
              <a:t> revanche </a:t>
            </a:r>
            <a:r>
              <a:rPr lang="en-GB" sz="1800" dirty="0" err="1">
                <a:effectLst/>
                <a:latin typeface="TimesNewRomanPSMT"/>
              </a:rPr>
              <a:t>ils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ont</a:t>
            </a:r>
            <a:r>
              <a:rPr lang="en-GB" sz="1800" dirty="0">
                <a:effectLst/>
                <a:latin typeface="TimesNewRomanPSMT"/>
              </a:rPr>
              <a:t> utilisé des </a:t>
            </a:r>
            <a:r>
              <a:rPr lang="en-GB" sz="1800" dirty="0" err="1">
                <a:effectLst/>
                <a:latin typeface="TimesNewRomanPSMT"/>
              </a:rPr>
              <a:t>modèles</a:t>
            </a:r>
            <a:r>
              <a:rPr lang="en-GB" sz="1800" dirty="0">
                <a:effectLst/>
                <a:latin typeface="TimesNewRomanPSMT"/>
              </a:rPr>
              <a:t> pré-</a:t>
            </a:r>
            <a:r>
              <a:rPr lang="en-GB" sz="1800" dirty="0" err="1">
                <a:effectLst/>
                <a:latin typeface="TimesNewRomanPSMT"/>
              </a:rPr>
              <a:t>entraînés</a:t>
            </a:r>
            <a:r>
              <a:rPr lang="en-GB" sz="1800" dirty="0">
                <a:effectLst/>
                <a:latin typeface="TimesNewRomanPSMT"/>
              </a:rPr>
              <a:t> (YOLO V5) pour </a:t>
            </a:r>
            <a:r>
              <a:rPr lang="en-GB" sz="1800" dirty="0" err="1">
                <a:effectLst/>
                <a:latin typeface="TimesNewRomanPSMT"/>
              </a:rPr>
              <a:t>labiser</a:t>
            </a:r>
            <a:r>
              <a:rPr lang="en-GB" sz="1800" dirty="0">
                <a:effectLst/>
                <a:latin typeface="TimesNewRomanPSMT"/>
              </a:rPr>
              <a:t> les </a:t>
            </a:r>
            <a:r>
              <a:rPr lang="en-GB" sz="1800" dirty="0" err="1">
                <a:effectLst/>
                <a:latin typeface="TimesNewRomanPSMT"/>
              </a:rPr>
              <a:t>vidéos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enregistrées</a:t>
            </a:r>
            <a:r>
              <a:rPr lang="en-GB" sz="1800" dirty="0">
                <a:effectLst/>
                <a:latin typeface="TimesNewRomanPSMT"/>
              </a:rPr>
              <a:t> par la camera de robot.</a:t>
            </a:r>
            <a:endParaRPr lang="en-GB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FR" sz="1200" dirty="0">
              <a:effectLst/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R" sz="1200" dirty="0">
                <a:effectLst/>
                <a:latin typeface="+mn-lt"/>
              </a:rPr>
              <a:t>De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notre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coté</a:t>
            </a:r>
            <a:r>
              <a:rPr lang="en-GB" sz="1800" dirty="0">
                <a:effectLst/>
                <a:latin typeface="TimesNewRomanPSMT"/>
              </a:rPr>
              <a:t> nous </a:t>
            </a:r>
            <a:r>
              <a:rPr lang="en-GB" sz="1800" dirty="0" err="1">
                <a:effectLst/>
                <a:latin typeface="TimesNewRomanPSMT"/>
              </a:rPr>
              <a:t>avons</a:t>
            </a:r>
            <a:r>
              <a:rPr lang="en-GB" sz="1800" dirty="0">
                <a:effectLst/>
                <a:latin typeface="TimesNewRomanPSMT"/>
              </a:rPr>
              <a:t> fait la </a:t>
            </a:r>
            <a:r>
              <a:rPr lang="en-GB" sz="1800" dirty="0" err="1">
                <a:effectLst/>
                <a:latin typeface="TimesNewRomanPSMT"/>
              </a:rPr>
              <a:t>même</a:t>
            </a:r>
            <a:r>
              <a:rPr lang="en-GB" sz="1800" dirty="0">
                <a:effectLst/>
                <a:latin typeface="TimesNewRomanPSMT"/>
              </a:rPr>
              <a:t> chose </a:t>
            </a:r>
            <a:r>
              <a:rPr lang="en-GB" sz="1800" dirty="0" err="1">
                <a:effectLst/>
                <a:latin typeface="TimesNewRomanPSMT"/>
              </a:rPr>
              <a:t>mais</a:t>
            </a:r>
            <a:r>
              <a:rPr lang="en-GB" sz="1800" dirty="0">
                <a:effectLst/>
                <a:latin typeface="TimesNewRomanPSMT"/>
              </a:rPr>
              <a:t> avec les </a:t>
            </a:r>
            <a:r>
              <a:rPr lang="en-GB" sz="1800" dirty="0" err="1">
                <a:effectLst/>
                <a:latin typeface="TimesNewRomanPSMT"/>
              </a:rPr>
              <a:t>vidéos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enregistrer</a:t>
            </a:r>
            <a:r>
              <a:rPr lang="en-GB" sz="1800" dirty="0">
                <a:effectLst/>
                <a:latin typeface="TimesNewRomanPSMT"/>
              </a:rPr>
              <a:t> par les </a:t>
            </a:r>
            <a:r>
              <a:rPr lang="en-GB" sz="1800" dirty="0" err="1">
                <a:effectLst/>
                <a:latin typeface="TimesNewRomanPSMT"/>
              </a:rPr>
              <a:t>Tobbi</a:t>
            </a:r>
            <a:r>
              <a:rPr lang="en-GB" sz="1800" dirty="0">
                <a:effectLst/>
                <a:latin typeface="TimesNewRomanPSMT"/>
              </a:rPr>
              <a:t> Eye Tracker </a:t>
            </a:r>
            <a:r>
              <a:rPr lang="en-GB" sz="1800" dirty="0" err="1">
                <a:effectLst/>
                <a:latin typeface="TimesNewRomanPSMT"/>
              </a:rPr>
              <a:t>ou</a:t>
            </a:r>
            <a:r>
              <a:rPr lang="en-GB" sz="1800" dirty="0">
                <a:effectLst/>
                <a:latin typeface="TimesNewRomanPSMT"/>
              </a:rPr>
              <a:t> nous </a:t>
            </a:r>
            <a:r>
              <a:rPr lang="en-GB" sz="1800" dirty="0" err="1">
                <a:effectLst/>
                <a:latin typeface="TimesNewRomanPSMT"/>
              </a:rPr>
              <a:t>avons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réussi</a:t>
            </a:r>
            <a:r>
              <a:rPr lang="en-GB" sz="1800" dirty="0">
                <a:effectLst/>
                <a:latin typeface="TimesNewRomanPSMT"/>
              </a:rPr>
              <a:t> a </a:t>
            </a:r>
            <a:r>
              <a:rPr lang="en-GB" sz="1800" dirty="0" err="1">
                <a:effectLst/>
                <a:latin typeface="TimesNewRomanPSMT"/>
              </a:rPr>
              <a:t>trouvez</a:t>
            </a:r>
            <a:r>
              <a:rPr lang="en-GB" sz="1800" dirty="0">
                <a:effectLst/>
                <a:latin typeface="TimesNewRomanPSMT"/>
              </a:rPr>
              <a:t> des </a:t>
            </a:r>
            <a:r>
              <a:rPr lang="en-GB" sz="1800" dirty="0" err="1">
                <a:effectLst/>
                <a:latin typeface="TimesNewRomanPSMT"/>
              </a:rPr>
              <a:t>résultats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similaires</a:t>
            </a:r>
            <a:r>
              <a:rPr lang="en-GB" sz="1800" dirty="0">
                <a:effectLst/>
                <a:latin typeface="TimesNewRomanPSMT"/>
              </a:rPr>
              <a:t> de </a:t>
            </a:r>
            <a:r>
              <a:rPr lang="en-GB" sz="1800" dirty="0" err="1">
                <a:effectLst/>
                <a:latin typeface="TimesNewRomanPSMT"/>
              </a:rPr>
              <a:t>détection</a:t>
            </a:r>
            <a:r>
              <a:rPr lang="en-GB" sz="1800" dirty="0">
                <a:effectLst/>
                <a:latin typeface="TimesNewRomanPSMT"/>
              </a:rPr>
              <a:t> des </a:t>
            </a:r>
            <a:r>
              <a:rPr lang="en-GB" sz="1800" dirty="0" err="1">
                <a:effectLst/>
                <a:latin typeface="TimesNewRomanPSMT"/>
              </a:rPr>
              <a:t>objets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comme</a:t>
            </a:r>
            <a:r>
              <a:rPr lang="en-GB" sz="1800" dirty="0">
                <a:effectLst/>
                <a:latin typeface="TimesNewRomanPSMT"/>
              </a:rPr>
              <a:t> le </a:t>
            </a:r>
            <a:r>
              <a:rPr lang="en-GB" sz="1800" dirty="0" err="1">
                <a:effectLst/>
                <a:latin typeface="TimesNewRomanPSMT"/>
              </a:rPr>
              <a:t>montre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l’image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suivante</a:t>
            </a:r>
            <a:r>
              <a:rPr lang="en-GB" sz="1800" dirty="0">
                <a:effectLst/>
                <a:latin typeface="TimesNewRomanPSMT"/>
              </a:rPr>
              <a:t> : </a:t>
            </a:r>
            <a:endParaRPr lang="en-GB" dirty="0">
              <a:effectLst/>
            </a:endParaRPr>
          </a:p>
          <a:p>
            <a:endParaRPr lang="en-FR" dirty="0"/>
          </a:p>
          <a:p>
            <a:r>
              <a:rPr lang="en-GB" sz="1800" dirty="0">
                <a:effectLst/>
                <a:latin typeface="TimesNewRomanPSMT"/>
              </a:rPr>
              <a:t>Nous </a:t>
            </a:r>
            <a:r>
              <a:rPr lang="en-GB" sz="1800" dirty="0" err="1">
                <a:effectLst/>
                <a:latin typeface="TimesNewRomanPSMT"/>
              </a:rPr>
              <a:t>avons</a:t>
            </a:r>
            <a:r>
              <a:rPr lang="en-GB" sz="1800" dirty="0">
                <a:effectLst/>
                <a:latin typeface="TimesNewRomanPSMT"/>
              </a:rPr>
              <a:t> remarqué que la </a:t>
            </a:r>
            <a:r>
              <a:rPr lang="en-GB" sz="1800" dirty="0" err="1">
                <a:effectLst/>
                <a:latin typeface="TimesNewRomanPSMT"/>
              </a:rPr>
              <a:t>détection</a:t>
            </a:r>
            <a:r>
              <a:rPr lang="en-GB" sz="1800" dirty="0">
                <a:effectLst/>
                <a:latin typeface="TimesNewRomanPSMT"/>
              </a:rPr>
              <a:t> des </a:t>
            </a:r>
            <a:r>
              <a:rPr lang="en-GB" sz="1800" dirty="0" err="1">
                <a:effectLst/>
                <a:latin typeface="TimesNewRomanPSMT"/>
              </a:rPr>
              <a:t>objets</a:t>
            </a:r>
            <a:r>
              <a:rPr lang="en-GB" sz="1800" dirty="0">
                <a:effectLst/>
                <a:latin typeface="TimesNewRomanPSMT"/>
              </a:rPr>
              <a:t> a </a:t>
            </a:r>
            <a:r>
              <a:rPr lang="en-GB" sz="1800" dirty="0" err="1">
                <a:effectLst/>
                <a:latin typeface="TimesNewRomanPSMT"/>
              </a:rPr>
              <a:t>éte</a:t>
            </a:r>
            <a:r>
              <a:rPr lang="en-GB" sz="1800" dirty="0">
                <a:effectLst/>
                <a:latin typeface="TimesNewRomanPSMT"/>
              </a:rPr>
              <a:t>́ plus </a:t>
            </a:r>
            <a:r>
              <a:rPr lang="en-GB" sz="1800" dirty="0" err="1">
                <a:effectLst/>
                <a:latin typeface="TimesNewRomanPSMT"/>
              </a:rPr>
              <a:t>ou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moins</a:t>
            </a:r>
            <a:r>
              <a:rPr lang="en-GB" sz="1800" dirty="0">
                <a:effectLst/>
                <a:latin typeface="TimesNewRomanPSMT"/>
              </a:rPr>
              <a:t> bonne, bien que le </a:t>
            </a:r>
            <a:r>
              <a:rPr lang="en-GB" sz="1800" dirty="0" err="1">
                <a:effectLst/>
                <a:latin typeface="TimesNewRomanPSMT"/>
              </a:rPr>
              <a:t>modèle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n'a</a:t>
            </a:r>
            <a:r>
              <a:rPr lang="en-GB" sz="1800" dirty="0">
                <a:effectLst/>
                <a:latin typeface="TimesNewRomanPSMT"/>
              </a:rPr>
              <a:t> pas </a:t>
            </a:r>
            <a:r>
              <a:rPr lang="en-GB" sz="1800" dirty="0" err="1">
                <a:effectLst/>
                <a:latin typeface="TimesNewRomanPSMT"/>
              </a:rPr>
              <a:t>pu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détecter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l’ensemble</a:t>
            </a:r>
            <a:r>
              <a:rPr lang="en-GB" sz="1800" dirty="0">
                <a:effectLst/>
                <a:latin typeface="TimesNewRomanPSMT"/>
              </a:rPr>
              <a:t> des </a:t>
            </a:r>
            <a:r>
              <a:rPr lang="en-GB" sz="1800" dirty="0" err="1">
                <a:effectLst/>
                <a:latin typeface="TimesNewRomanPSMT"/>
              </a:rPr>
              <a:t>objets</a:t>
            </a:r>
            <a:r>
              <a:rPr lang="en-GB" sz="1800" dirty="0">
                <a:effectLst/>
                <a:latin typeface="TimesNewRomanPSMT"/>
              </a:rPr>
              <a:t> dans le </a:t>
            </a:r>
            <a:r>
              <a:rPr lang="en-GB" sz="1800" dirty="0" err="1">
                <a:effectLst/>
                <a:latin typeface="TimesNewRomanPSMT"/>
              </a:rPr>
              <a:t>l'envirenement</a:t>
            </a:r>
            <a:r>
              <a:rPr lang="en-GB" sz="1800" dirty="0">
                <a:effectLst/>
                <a:latin typeface="TimesNewRomanPSMT"/>
              </a:rPr>
              <a:t>. Parmi </a:t>
            </a:r>
            <a:r>
              <a:rPr lang="en-GB" sz="1800" dirty="0" err="1">
                <a:effectLst/>
                <a:latin typeface="TimesNewRomanPSMT"/>
              </a:rPr>
              <a:t>ces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objets</a:t>
            </a:r>
            <a:r>
              <a:rPr lang="en-GB" sz="1800" dirty="0">
                <a:effectLst/>
                <a:latin typeface="TimesNewRomanPSMT"/>
              </a:rPr>
              <a:t>, il y a le robot. Ce </a:t>
            </a:r>
            <a:r>
              <a:rPr lang="en-GB" sz="1800" dirty="0" err="1">
                <a:effectLst/>
                <a:latin typeface="TimesNewRomanPSMT"/>
              </a:rPr>
              <a:t>phénomène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est</a:t>
            </a:r>
            <a:r>
              <a:rPr lang="en-GB" sz="1800" dirty="0">
                <a:effectLst/>
                <a:latin typeface="TimesNewRomanPSMT"/>
              </a:rPr>
              <a:t> </a:t>
            </a:r>
            <a:endParaRPr lang="en-GB" dirty="0">
              <a:effectLst/>
            </a:endParaRPr>
          </a:p>
          <a:p>
            <a:r>
              <a:rPr lang="en-GB" sz="1800" dirty="0">
                <a:effectLst/>
                <a:latin typeface="TimesNewRomanPSMT"/>
              </a:rPr>
              <a:t>tout à fait normal, car </a:t>
            </a:r>
            <a:r>
              <a:rPr lang="en-GB" sz="1800" dirty="0" err="1">
                <a:effectLst/>
                <a:latin typeface="TimesNewRomanPSMT"/>
              </a:rPr>
              <a:t>l'ensemble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d'entraînement</a:t>
            </a:r>
            <a:r>
              <a:rPr lang="en-GB" sz="1800" dirty="0">
                <a:effectLst/>
                <a:latin typeface="TimesNewRomanPSMT"/>
              </a:rPr>
              <a:t> du </a:t>
            </a:r>
            <a:r>
              <a:rPr lang="en-GB" sz="1800" dirty="0" err="1">
                <a:effectLst/>
                <a:latin typeface="TimesNewRomanPSMT"/>
              </a:rPr>
              <a:t>modèle</a:t>
            </a:r>
            <a:r>
              <a:rPr lang="en-GB" sz="1800" dirty="0">
                <a:effectLst/>
                <a:latin typeface="TimesNewRomanPSMT"/>
              </a:rPr>
              <a:t> pré-</a:t>
            </a:r>
            <a:r>
              <a:rPr lang="en-GB" sz="1800" dirty="0" err="1">
                <a:effectLst/>
                <a:latin typeface="TimesNewRomanPSMT"/>
              </a:rPr>
              <a:t>entraîne</a:t>
            </a:r>
            <a:r>
              <a:rPr lang="en-GB" sz="1800" dirty="0">
                <a:effectLst/>
                <a:latin typeface="TimesNewRomanPSMT"/>
              </a:rPr>
              <a:t>́ ne </a:t>
            </a:r>
            <a:r>
              <a:rPr lang="en-GB" sz="1800" dirty="0" err="1">
                <a:effectLst/>
                <a:latin typeface="TimesNewRomanPSMT"/>
              </a:rPr>
              <a:t>contient</a:t>
            </a:r>
            <a:r>
              <a:rPr lang="en-GB" sz="1800" dirty="0">
                <a:effectLst/>
                <a:latin typeface="TimesNewRomanPSMT"/>
              </a:rPr>
              <a:t> pas de robots. </a:t>
            </a:r>
            <a:r>
              <a:rPr lang="en-GB" sz="1800" dirty="0" err="1">
                <a:effectLst/>
                <a:latin typeface="TimesNewRomanPSMT"/>
              </a:rPr>
              <a:t>En</a:t>
            </a:r>
            <a:r>
              <a:rPr lang="en-GB" sz="1800" dirty="0">
                <a:effectLst/>
                <a:latin typeface="TimesNewRomanPSMT"/>
              </a:rPr>
              <a:t> revanche, il a bien </a:t>
            </a:r>
            <a:r>
              <a:rPr lang="en-GB" sz="1800" dirty="0" err="1">
                <a:effectLst/>
                <a:latin typeface="TimesNewRomanPSMT"/>
              </a:rPr>
              <a:t>détecte</a:t>
            </a:r>
            <a:r>
              <a:rPr lang="en-GB" sz="1800" dirty="0">
                <a:effectLst/>
                <a:latin typeface="TimesNewRomanPSMT"/>
              </a:rPr>
              <a:t>́ les </a:t>
            </a:r>
            <a:r>
              <a:rPr lang="en-GB" sz="1800" dirty="0" err="1">
                <a:effectLst/>
                <a:latin typeface="TimesNewRomanPSMT"/>
              </a:rPr>
              <a:t>humains</a:t>
            </a:r>
            <a:r>
              <a:rPr lang="en-GB" sz="1800" dirty="0">
                <a:effectLst/>
                <a:latin typeface="TimesNewRomanPSMT"/>
              </a:rPr>
              <a:t>, </a:t>
            </a:r>
            <a:r>
              <a:rPr lang="en-GB" sz="1800" dirty="0" err="1">
                <a:effectLst/>
                <a:latin typeface="TimesNewRomanPSMT"/>
              </a:rPr>
              <a:t>même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s'il</a:t>
            </a:r>
            <a:r>
              <a:rPr lang="en-GB" sz="1800" dirty="0">
                <a:effectLst/>
                <a:latin typeface="TimesNewRomanPSMT"/>
              </a:rPr>
              <a:t> ne </a:t>
            </a:r>
            <a:r>
              <a:rPr lang="en-GB" sz="1800" dirty="0" err="1">
                <a:effectLst/>
                <a:latin typeface="TimesNewRomanPSMT"/>
              </a:rPr>
              <a:t>s'agit</a:t>
            </a:r>
            <a:r>
              <a:rPr lang="en-GB" sz="1800" dirty="0">
                <a:effectLst/>
                <a:latin typeface="TimesNewRomanPSMT"/>
              </a:rPr>
              <a:t> que </a:t>
            </a:r>
            <a:r>
              <a:rPr lang="en-GB" sz="1800" dirty="0" err="1">
                <a:effectLst/>
                <a:latin typeface="TimesNewRomanPSMT"/>
              </a:rPr>
              <a:t>d'une</a:t>
            </a:r>
            <a:r>
              <a:rPr lang="en-GB" sz="1800" dirty="0">
                <a:effectLst/>
                <a:latin typeface="TimesNewRomanPSMT"/>
              </a:rPr>
              <a:t> parties de </a:t>
            </a:r>
            <a:r>
              <a:rPr lang="en-GB" sz="1800" dirty="0" err="1">
                <a:effectLst/>
                <a:latin typeface="TimesNewRomanPSMT"/>
              </a:rPr>
              <a:t>corp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humain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comme</a:t>
            </a:r>
            <a:r>
              <a:rPr lang="en-GB" sz="1800" dirty="0">
                <a:effectLst/>
                <a:latin typeface="TimesNewRomanPSMT"/>
              </a:rPr>
              <a:t> les mains par </a:t>
            </a:r>
            <a:r>
              <a:rPr lang="en-GB" sz="1800" dirty="0" err="1">
                <a:effectLst/>
                <a:latin typeface="TimesNewRomanPSMT"/>
              </a:rPr>
              <a:t>exemple</a:t>
            </a:r>
            <a:r>
              <a:rPr lang="en-GB" sz="1800" dirty="0">
                <a:effectLst/>
                <a:latin typeface="TimesNewRomanPSMT"/>
              </a:rPr>
              <a:t>. </a:t>
            </a:r>
            <a:endParaRPr lang="en-GB" dirty="0">
              <a:effectLst/>
            </a:endParaRPr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17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32795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R" dirty="0"/>
              <a:t>Apres ca, et Apres un analyse en profondeur du dataset nous avons </a:t>
            </a:r>
            <a:r>
              <a:rPr lang="en-GB" sz="1800" dirty="0" err="1">
                <a:effectLst/>
                <a:latin typeface="TimesNewRomanPSMT"/>
              </a:rPr>
              <a:t>décide</a:t>
            </a:r>
            <a:r>
              <a:rPr lang="en-GB" sz="1800" dirty="0">
                <a:effectLst/>
                <a:latin typeface="TimesNewRomanPSMT"/>
              </a:rPr>
              <a:t>́ </a:t>
            </a:r>
            <a:r>
              <a:rPr lang="en-GB" sz="1800" dirty="0" err="1">
                <a:effectLst/>
                <a:latin typeface="TimesNewRomanPSMT"/>
              </a:rPr>
              <a:t>d'utiliser</a:t>
            </a:r>
            <a:r>
              <a:rPr lang="en-GB" sz="1800" dirty="0">
                <a:effectLst/>
                <a:latin typeface="TimesNewRomanPSMT"/>
              </a:rPr>
              <a:t> les </a:t>
            </a:r>
            <a:r>
              <a:rPr lang="en-GB" sz="1800" dirty="0" err="1">
                <a:effectLst/>
                <a:latin typeface="TimesNewRomanPSMT"/>
              </a:rPr>
              <a:t>données</a:t>
            </a:r>
            <a:r>
              <a:rPr lang="en-GB" sz="1800" dirty="0">
                <a:effectLst/>
                <a:latin typeface="TimesNewRomanPSMT"/>
              </a:rPr>
              <a:t> de </a:t>
            </a:r>
            <a:r>
              <a:rPr lang="en-GB" sz="1800" dirty="0" err="1">
                <a:effectLst/>
                <a:latin typeface="TimesNewRomanPSMT"/>
              </a:rPr>
              <a:t>Xsens</a:t>
            </a:r>
            <a:r>
              <a:rPr lang="en-GB" sz="1800" dirty="0">
                <a:effectLst/>
                <a:latin typeface="TimesNewRomanPSMT"/>
              </a:rPr>
              <a:t> des </a:t>
            </a:r>
            <a:r>
              <a:rPr lang="en-GB" sz="1800" dirty="0" err="1">
                <a:effectLst/>
                <a:latin typeface="TimesNewRomanPSMT"/>
              </a:rPr>
              <a:t>capteurs</a:t>
            </a:r>
            <a:r>
              <a:rPr lang="en-GB" sz="1800" dirty="0">
                <a:effectLst/>
                <a:latin typeface="TimesNewRomanPSMT"/>
              </a:rPr>
              <a:t> de </a:t>
            </a:r>
            <a:r>
              <a:rPr lang="en-GB" sz="1800" dirty="0" err="1">
                <a:effectLst/>
                <a:latin typeface="TimesNewRomanPSMT"/>
              </a:rPr>
              <a:t>mouvement</a:t>
            </a:r>
            <a:r>
              <a:rPr lang="en-GB" sz="1800" dirty="0">
                <a:effectLst/>
                <a:latin typeface="TimesNewRomanPSMT"/>
              </a:rPr>
              <a:t>, </a:t>
            </a:r>
            <a:r>
              <a:rPr lang="en-GB" sz="1800" dirty="0" err="1">
                <a:effectLst/>
                <a:latin typeface="TimesNewRomanPSMT"/>
              </a:rPr>
              <a:t>est</a:t>
            </a:r>
            <a:r>
              <a:rPr lang="en-GB" sz="1800" dirty="0">
                <a:effectLst/>
                <a:latin typeface="TimesNewRomanPSMT"/>
              </a:rPr>
              <a:t> on a </a:t>
            </a:r>
            <a:r>
              <a:rPr lang="en-GB" sz="1800" dirty="0" err="1">
                <a:effectLst/>
                <a:latin typeface="TimesNewRomanPSMT"/>
              </a:rPr>
              <a:t>commancer</a:t>
            </a:r>
            <a:r>
              <a:rPr lang="en-GB" sz="1800" dirty="0">
                <a:effectLst/>
                <a:latin typeface="TimesNewRomanPSMT"/>
              </a:rPr>
              <a:t> par le </a:t>
            </a:r>
            <a:r>
              <a:rPr lang="en-GB" sz="1800" dirty="0" err="1">
                <a:effectLst/>
                <a:latin typeface="TimesNewRomanPSMT"/>
              </a:rPr>
              <a:t>tracage</a:t>
            </a:r>
            <a:r>
              <a:rPr lang="en-GB" sz="1800" dirty="0">
                <a:effectLst/>
                <a:latin typeface="TimesNewRomanPSMT"/>
              </a:rPr>
              <a:t> de </a:t>
            </a:r>
            <a:r>
              <a:rPr lang="en-GB" sz="1800" dirty="0" err="1">
                <a:effectLst/>
                <a:latin typeface="TimesNewRomanPSMT"/>
              </a:rPr>
              <a:t>tous</a:t>
            </a:r>
            <a:r>
              <a:rPr lang="en-GB" sz="1800" dirty="0">
                <a:effectLst/>
                <a:latin typeface="TimesNewRomanPSMT"/>
              </a:rPr>
              <a:t> les </a:t>
            </a:r>
            <a:r>
              <a:rPr lang="en-GB" sz="1800" dirty="0" err="1">
                <a:effectLst/>
                <a:latin typeface="TimesNewRomanPSMT"/>
              </a:rPr>
              <a:t>trajectoires</a:t>
            </a:r>
            <a:r>
              <a:rPr lang="en-GB" sz="1800" dirty="0">
                <a:effectLst/>
                <a:latin typeface="TimesNewRomanPSMT"/>
              </a:rPr>
              <a:t> des participants dans le WRT. </a:t>
            </a:r>
            <a:r>
              <a:rPr lang="en-GB" sz="1800" dirty="0" err="1">
                <a:effectLst/>
                <a:latin typeface="TimesNewRomanPSMT"/>
              </a:rPr>
              <a:t>durant</a:t>
            </a:r>
            <a:r>
              <a:rPr lang="en-GB" sz="1800" dirty="0">
                <a:effectLst/>
                <a:latin typeface="TimesNewRomanPSMT"/>
              </a:rPr>
              <a:t> la </a:t>
            </a:r>
            <a:r>
              <a:rPr lang="en-GB" sz="1800" dirty="0" err="1">
                <a:effectLst/>
                <a:latin typeface="TimesNewRomanPSMT"/>
              </a:rPr>
              <a:t>réalisation</a:t>
            </a:r>
            <a:r>
              <a:rPr lang="en-GB" sz="1800" dirty="0">
                <a:effectLst/>
                <a:latin typeface="TimesNewRomanPSMT"/>
              </a:rPr>
              <a:t> des deux taches avec et sans robot, Nous </a:t>
            </a:r>
            <a:r>
              <a:rPr lang="en-GB" sz="1800" dirty="0" err="1">
                <a:effectLst/>
                <a:latin typeface="TimesNewRomanPSMT"/>
              </a:rPr>
              <a:t>avons</a:t>
            </a:r>
            <a:r>
              <a:rPr lang="en-GB" sz="1800" dirty="0">
                <a:effectLst/>
                <a:latin typeface="TimesNewRomanPSMT"/>
              </a:rPr>
              <a:t> analysé les </a:t>
            </a:r>
            <a:r>
              <a:rPr lang="en-GB" sz="1800" dirty="0" err="1">
                <a:effectLst/>
                <a:latin typeface="TimesNewRomanPSMT"/>
              </a:rPr>
              <a:t>résultats</a:t>
            </a:r>
            <a:r>
              <a:rPr lang="en-GB" sz="1800" dirty="0">
                <a:effectLst/>
                <a:latin typeface="TimesNewRomanPSMT"/>
              </a:rPr>
              <a:t> pour </a:t>
            </a:r>
            <a:r>
              <a:rPr lang="en-GB" sz="1800" dirty="0" err="1">
                <a:effectLst/>
                <a:latin typeface="TimesNewRomanPSMT"/>
              </a:rPr>
              <a:t>déterminer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s'il</a:t>
            </a:r>
            <a:r>
              <a:rPr lang="en-GB" sz="1800" dirty="0">
                <a:effectLst/>
                <a:latin typeface="TimesNewRomanPSMT"/>
              </a:rPr>
              <a:t> y a des </a:t>
            </a:r>
            <a:r>
              <a:rPr lang="en-GB" sz="1800" dirty="0" err="1">
                <a:effectLst/>
                <a:latin typeface="TimesNewRomanPSMT"/>
              </a:rPr>
              <a:t>différences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significatives</a:t>
            </a:r>
            <a:r>
              <a:rPr lang="en-GB" sz="1800" dirty="0">
                <a:effectLst/>
                <a:latin typeface="TimesNewRomanPSMT"/>
              </a:rPr>
              <a:t> entre les </a:t>
            </a:r>
            <a:r>
              <a:rPr lang="en-GB" sz="1800" dirty="0" err="1">
                <a:effectLst/>
                <a:latin typeface="TimesNewRomanPSMT"/>
              </a:rPr>
              <a:t>trajectoires</a:t>
            </a:r>
            <a:r>
              <a:rPr lang="en-GB" sz="1800" dirty="0">
                <a:effectLst/>
                <a:latin typeface="TimesNewRomanPSMT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dirty="0">
              <a:effectLst/>
              <a:latin typeface="TimesNewRomanPS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TimesNewRomanPSMT"/>
              </a:rPr>
              <a:t>La </a:t>
            </a:r>
            <a:r>
              <a:rPr lang="en-GB" sz="1800" dirty="0" err="1">
                <a:effectLst/>
                <a:latin typeface="TimesNewRomanPSMT"/>
              </a:rPr>
              <a:t>première</a:t>
            </a:r>
            <a:r>
              <a:rPr lang="en-GB" sz="1800" dirty="0">
                <a:effectLst/>
                <a:latin typeface="TimesNewRomanPSMT"/>
              </a:rPr>
              <a:t> figure </a:t>
            </a:r>
            <a:r>
              <a:rPr lang="en-GB" sz="1800" dirty="0" err="1">
                <a:effectLst/>
                <a:latin typeface="TimesNewRomanPSMT"/>
              </a:rPr>
              <a:t>représente</a:t>
            </a:r>
            <a:r>
              <a:rPr lang="en-GB" sz="1800" dirty="0">
                <a:effectLst/>
                <a:latin typeface="TimesNewRomanPSMT"/>
              </a:rPr>
              <a:t> les 5 </a:t>
            </a:r>
            <a:r>
              <a:rPr lang="en-GB" sz="1800" dirty="0" err="1">
                <a:effectLst/>
                <a:latin typeface="TimesNewRomanPSMT"/>
              </a:rPr>
              <a:t>trajectoires</a:t>
            </a:r>
            <a:r>
              <a:rPr lang="en-GB" sz="1800" dirty="0">
                <a:effectLst/>
                <a:latin typeface="TimesNewRomanPSMT"/>
              </a:rPr>
              <a:t> de P1 dans le WRT </a:t>
            </a:r>
            <a:r>
              <a:rPr lang="en-GB" sz="1800" dirty="0" err="1">
                <a:effectLst/>
                <a:latin typeface="TimesNewRomanPSMT"/>
              </a:rPr>
              <a:t>lors</a:t>
            </a:r>
            <a:r>
              <a:rPr lang="en-GB" sz="1800" dirty="0">
                <a:effectLst/>
                <a:latin typeface="TimesNewRomanPSMT"/>
              </a:rPr>
              <a:t> de </a:t>
            </a:r>
            <a:r>
              <a:rPr lang="en-GB" sz="1800" dirty="0" err="1">
                <a:effectLst/>
                <a:latin typeface="TimesNewRomanPSMT"/>
              </a:rPr>
              <a:t>l'exécution</a:t>
            </a:r>
            <a:r>
              <a:rPr lang="en-GB" sz="1800" dirty="0">
                <a:effectLst/>
                <a:latin typeface="TimesNewRomanPSMT"/>
              </a:rPr>
              <a:t> de la </a:t>
            </a:r>
            <a:r>
              <a:rPr lang="en-GB" sz="1800" dirty="0" err="1">
                <a:effectLst/>
                <a:latin typeface="TimesNewRomanPSMT"/>
              </a:rPr>
              <a:t>tâche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numéro</a:t>
            </a:r>
            <a:r>
              <a:rPr lang="en-GB" sz="1800" dirty="0">
                <a:effectLst/>
                <a:latin typeface="TimesNewRomanPSMT"/>
              </a:rPr>
              <a:t> 1 , qui </a:t>
            </a:r>
            <a:r>
              <a:rPr lang="en-GB" sz="1800" dirty="0" err="1">
                <a:effectLst/>
                <a:latin typeface="TimesNewRomanPSMT"/>
              </a:rPr>
              <a:t>consiste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en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une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sélection</a:t>
            </a:r>
            <a:r>
              <a:rPr lang="en-GB" sz="1800" dirty="0">
                <a:effectLst/>
                <a:latin typeface="TimesNewRomanPSMT"/>
              </a:rPr>
              <a:t> de </a:t>
            </a:r>
            <a:r>
              <a:rPr lang="en-GB" sz="1800" dirty="0" err="1">
                <a:effectLst/>
                <a:latin typeface="TimesNewRomanPSMT"/>
              </a:rPr>
              <a:t>commandes</a:t>
            </a:r>
            <a:r>
              <a:rPr lang="en-GB" sz="1800" dirty="0">
                <a:effectLst/>
                <a:latin typeface="TimesNewRomanPSMT"/>
              </a:rPr>
              <a:t> et un tri </a:t>
            </a:r>
            <a:r>
              <a:rPr lang="en-GB" sz="1800" dirty="0" err="1">
                <a:effectLst/>
                <a:latin typeface="TimesNewRomanPSMT"/>
              </a:rPr>
              <a:t>en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l'absence</a:t>
            </a:r>
            <a:r>
              <a:rPr lang="en-GB" sz="1800" dirty="0">
                <a:effectLst/>
                <a:latin typeface="TimesNewRomanPSMT"/>
              </a:rPr>
              <a:t> du robot.</a:t>
            </a:r>
            <a:endParaRPr lang="en-GB" sz="28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TimesNewRomanPSMT"/>
              </a:rPr>
              <a:t> </a:t>
            </a:r>
            <a:endParaRPr lang="en-GB" sz="28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2800" dirty="0">
                <a:effectLst/>
                <a:latin typeface="TimesNewRomanPSMT"/>
              </a:rPr>
              <a:t>La </a:t>
            </a:r>
            <a:r>
              <a:rPr lang="en-GB" sz="2800" dirty="0" err="1">
                <a:effectLst/>
                <a:latin typeface="TimesNewRomanPSMT"/>
              </a:rPr>
              <a:t>deuxieme</a:t>
            </a:r>
            <a:r>
              <a:rPr lang="en-GB" sz="2800" dirty="0">
                <a:effectLst/>
                <a:latin typeface="TimesNewRomanPSMT"/>
              </a:rPr>
              <a:t> figure </a:t>
            </a:r>
            <a:r>
              <a:rPr lang="en-GB" sz="2800" dirty="0" err="1">
                <a:effectLst/>
                <a:latin typeface="TimesNewRomanPSMT"/>
              </a:rPr>
              <a:t>représente</a:t>
            </a:r>
            <a:r>
              <a:rPr lang="en-GB" sz="2800" dirty="0">
                <a:effectLst/>
                <a:latin typeface="TimesNewRomanPSMT"/>
              </a:rPr>
              <a:t> les 5 </a:t>
            </a:r>
            <a:r>
              <a:rPr lang="en-GB" sz="2800" dirty="0" err="1">
                <a:effectLst/>
                <a:latin typeface="TimesNewRomanPSMT"/>
              </a:rPr>
              <a:t>trajectoires</a:t>
            </a:r>
            <a:r>
              <a:rPr lang="en-GB" sz="2800" dirty="0">
                <a:effectLst/>
                <a:latin typeface="TimesNewRomanPSMT"/>
              </a:rPr>
              <a:t> de P1 dans le WRT </a:t>
            </a:r>
            <a:r>
              <a:rPr lang="en-GB" sz="2800" dirty="0" err="1">
                <a:effectLst/>
                <a:latin typeface="TimesNewRomanPSMT"/>
              </a:rPr>
              <a:t>lors</a:t>
            </a:r>
            <a:r>
              <a:rPr lang="en-GB" sz="2800" dirty="0">
                <a:effectLst/>
                <a:latin typeface="TimesNewRomanPSMT"/>
              </a:rPr>
              <a:t> de </a:t>
            </a:r>
            <a:r>
              <a:rPr lang="en-GB" sz="2800" dirty="0" err="1">
                <a:effectLst/>
                <a:latin typeface="TimesNewRomanPSMT"/>
              </a:rPr>
              <a:t>l'exécution</a:t>
            </a:r>
            <a:r>
              <a:rPr lang="en-GB" sz="2800" dirty="0">
                <a:effectLst/>
                <a:latin typeface="TimesNewRomanPSMT"/>
              </a:rPr>
              <a:t> de la </a:t>
            </a:r>
            <a:r>
              <a:rPr lang="en-GB" sz="2800" dirty="0" err="1">
                <a:effectLst/>
                <a:latin typeface="TimesNewRomanPSMT"/>
              </a:rPr>
              <a:t>mème</a:t>
            </a:r>
            <a:r>
              <a:rPr lang="en-GB" sz="2800" dirty="0">
                <a:effectLst/>
                <a:latin typeface="TimesNewRomanPSMT"/>
              </a:rPr>
              <a:t> </a:t>
            </a:r>
            <a:r>
              <a:rPr lang="en-GB" sz="2800" dirty="0" err="1">
                <a:effectLst/>
                <a:latin typeface="TimesNewRomanPSMT"/>
              </a:rPr>
              <a:t>tâche</a:t>
            </a:r>
            <a:r>
              <a:rPr lang="en-GB" sz="2800" dirty="0">
                <a:effectLst/>
                <a:latin typeface="TimesNewRomanPSMT"/>
              </a:rPr>
              <a:t> , </a:t>
            </a:r>
            <a:r>
              <a:rPr lang="en-GB" sz="2800" dirty="0" err="1">
                <a:effectLst/>
                <a:latin typeface="TimesNewRomanPSMT"/>
              </a:rPr>
              <a:t>en</a:t>
            </a:r>
            <a:r>
              <a:rPr lang="en-GB" sz="2800" dirty="0">
                <a:effectLst/>
                <a:latin typeface="TimesNewRomanPSMT"/>
              </a:rPr>
              <a:t> presence du robot.</a:t>
            </a:r>
            <a:endParaRPr lang="en-GB" sz="28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TimesNewRomanPSMT"/>
              </a:rPr>
              <a:t> </a:t>
            </a:r>
            <a:endParaRPr lang="en-GB" dirty="0">
              <a:effectLst/>
            </a:endParaRPr>
          </a:p>
          <a:p>
            <a:r>
              <a:rPr lang="en-FR" dirty="0"/>
              <a:t>et comme vous pouvez le voir la presence du robot influence sur la trajectoire s'achant que dans les experiances avec et sans robot les participants avais les meme 5 listess a suivre.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18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88264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R" dirty="0"/>
              <a:t>La meme chose, pour la tache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effectLst/>
              <a:latin typeface="TimesNewRomanPS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effectLst/>
                <a:latin typeface="TimesNewRomanPSMT"/>
              </a:rPr>
              <a:t>La </a:t>
            </a:r>
            <a:r>
              <a:rPr lang="en-GB" sz="1200" dirty="0" err="1">
                <a:effectLst/>
                <a:latin typeface="TimesNewRomanPSMT"/>
              </a:rPr>
              <a:t>première</a:t>
            </a:r>
            <a:r>
              <a:rPr lang="en-GB" sz="1200" dirty="0">
                <a:effectLst/>
                <a:latin typeface="TimesNewRomanPSMT"/>
              </a:rPr>
              <a:t> figure </a:t>
            </a:r>
            <a:r>
              <a:rPr lang="en-GB" sz="1200" dirty="0" err="1">
                <a:effectLst/>
                <a:latin typeface="TimesNewRomanPSMT"/>
              </a:rPr>
              <a:t>représente</a:t>
            </a:r>
            <a:r>
              <a:rPr lang="en-GB" sz="1200" dirty="0">
                <a:effectLst/>
                <a:latin typeface="TimesNewRomanPSMT"/>
              </a:rPr>
              <a:t> les 2 </a:t>
            </a:r>
            <a:r>
              <a:rPr lang="en-GB" sz="1200" dirty="0" err="1">
                <a:effectLst/>
                <a:latin typeface="TimesNewRomanPSMT"/>
              </a:rPr>
              <a:t>trajectoires</a:t>
            </a:r>
            <a:r>
              <a:rPr lang="en-GB" sz="1200" dirty="0">
                <a:effectLst/>
                <a:latin typeface="TimesNewRomanPSMT"/>
              </a:rPr>
              <a:t> de P1 dans le WRT </a:t>
            </a:r>
            <a:r>
              <a:rPr lang="en-GB" sz="1200" dirty="0" err="1">
                <a:effectLst/>
                <a:latin typeface="TimesNewRomanPSMT"/>
              </a:rPr>
              <a:t>lors</a:t>
            </a:r>
            <a:r>
              <a:rPr lang="en-GB" sz="1200" dirty="0">
                <a:effectLst/>
                <a:latin typeface="TimesNewRomanPSMT"/>
              </a:rPr>
              <a:t> de </a:t>
            </a:r>
            <a:r>
              <a:rPr lang="en-GB" sz="1200" dirty="0" err="1">
                <a:effectLst/>
                <a:latin typeface="TimesNewRomanPSMT"/>
              </a:rPr>
              <a:t>l'exécution</a:t>
            </a:r>
            <a:r>
              <a:rPr lang="en-GB" sz="1200" dirty="0">
                <a:effectLst/>
                <a:latin typeface="TimesNewRomanPSMT"/>
              </a:rPr>
              <a:t> de la </a:t>
            </a:r>
            <a:r>
              <a:rPr lang="en-GB" sz="1200" dirty="0" err="1">
                <a:effectLst/>
                <a:latin typeface="TimesNewRomanPSMT"/>
              </a:rPr>
              <a:t>tâche</a:t>
            </a:r>
            <a:r>
              <a:rPr lang="en-GB" sz="1200" dirty="0">
                <a:effectLst/>
                <a:latin typeface="TimesNewRomanPSMT"/>
              </a:rPr>
              <a:t> 2 , qui </a:t>
            </a:r>
            <a:r>
              <a:rPr lang="en-GB" sz="1200" dirty="0" err="1">
                <a:effectLst/>
                <a:latin typeface="TimesNewRomanPSMT"/>
              </a:rPr>
              <a:t>consiste</a:t>
            </a:r>
            <a:r>
              <a:rPr lang="en-GB" sz="1200" dirty="0">
                <a:effectLst/>
                <a:latin typeface="TimesNewRomanPSMT"/>
              </a:rPr>
              <a:t> </a:t>
            </a:r>
            <a:r>
              <a:rPr lang="en-GB" sz="1200" dirty="0" err="1">
                <a:effectLst/>
                <a:latin typeface="TimesNewRomanPSMT"/>
              </a:rPr>
              <a:t>en</a:t>
            </a:r>
            <a:r>
              <a:rPr lang="en-GB" sz="12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une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vérification</a:t>
            </a:r>
            <a:r>
              <a:rPr lang="en-GB" sz="1800" dirty="0">
                <a:effectLst/>
                <a:latin typeface="TimesNewRomanPSMT"/>
              </a:rPr>
              <a:t> de </a:t>
            </a:r>
            <a:r>
              <a:rPr lang="en-GB" sz="1800" dirty="0" err="1">
                <a:effectLst/>
                <a:latin typeface="TimesNewRomanPSMT"/>
              </a:rPr>
              <a:t>l'inventaire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200" dirty="0">
                <a:effectLst/>
                <a:latin typeface="TimesNewRomanPSMT"/>
              </a:rPr>
              <a:t> </a:t>
            </a:r>
            <a:r>
              <a:rPr lang="en-GB" sz="1200" dirty="0" err="1">
                <a:effectLst/>
                <a:latin typeface="TimesNewRomanPSMT"/>
              </a:rPr>
              <a:t>en</a:t>
            </a:r>
            <a:r>
              <a:rPr lang="en-GB" sz="1200" dirty="0">
                <a:effectLst/>
                <a:latin typeface="TimesNewRomanPSMT"/>
              </a:rPr>
              <a:t> </a:t>
            </a:r>
            <a:r>
              <a:rPr lang="en-GB" sz="1200" dirty="0" err="1">
                <a:effectLst/>
                <a:latin typeface="TimesNewRomanPSMT"/>
              </a:rPr>
              <a:t>l'absence</a:t>
            </a:r>
            <a:r>
              <a:rPr lang="en-GB" sz="1200" dirty="0">
                <a:effectLst/>
                <a:latin typeface="TimesNewRomanPSMT"/>
              </a:rPr>
              <a:t> du robot.</a:t>
            </a:r>
            <a:endParaRPr lang="en-GB" sz="18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effectLst/>
                <a:latin typeface="TimesNewRomanPSMT"/>
              </a:rPr>
              <a:t> </a:t>
            </a:r>
            <a:endParaRPr lang="en-GB" sz="18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effectLst/>
                <a:latin typeface="TimesNewRomanPSMT"/>
              </a:rPr>
              <a:t> </a:t>
            </a:r>
            <a:r>
              <a:rPr lang="en-GB" sz="1800" dirty="0">
                <a:effectLst/>
                <a:latin typeface="TimesNewRomanPSMT"/>
              </a:rPr>
              <a:t>La </a:t>
            </a:r>
            <a:r>
              <a:rPr lang="en-GB" sz="1800" dirty="0" err="1">
                <a:effectLst/>
                <a:latin typeface="TimesNewRomanPSMT"/>
              </a:rPr>
              <a:t>deuxieme</a:t>
            </a:r>
            <a:r>
              <a:rPr lang="en-GB" sz="1800" dirty="0">
                <a:effectLst/>
                <a:latin typeface="TimesNewRomanPSMT"/>
              </a:rPr>
              <a:t> figure </a:t>
            </a:r>
            <a:r>
              <a:rPr lang="en-GB" sz="1800" dirty="0" err="1">
                <a:effectLst/>
                <a:latin typeface="TimesNewRomanPSMT"/>
              </a:rPr>
              <a:t>représente</a:t>
            </a:r>
            <a:r>
              <a:rPr lang="en-GB" sz="1800" dirty="0">
                <a:effectLst/>
                <a:latin typeface="TimesNewRomanPSMT"/>
              </a:rPr>
              <a:t> les 2 </a:t>
            </a:r>
            <a:r>
              <a:rPr lang="en-GB" sz="1800" dirty="0" err="1">
                <a:effectLst/>
                <a:latin typeface="TimesNewRomanPSMT"/>
              </a:rPr>
              <a:t>trajectoires</a:t>
            </a:r>
            <a:r>
              <a:rPr lang="en-GB" sz="1800" dirty="0">
                <a:effectLst/>
                <a:latin typeface="TimesNewRomanPSMT"/>
              </a:rPr>
              <a:t> de P1 dans le WRT </a:t>
            </a:r>
            <a:r>
              <a:rPr lang="en-GB" sz="1800" dirty="0" err="1">
                <a:effectLst/>
                <a:latin typeface="TimesNewRomanPSMT"/>
              </a:rPr>
              <a:t>lors</a:t>
            </a:r>
            <a:r>
              <a:rPr lang="en-GB" sz="1800" dirty="0">
                <a:effectLst/>
                <a:latin typeface="TimesNewRomanPSMT"/>
              </a:rPr>
              <a:t> de </a:t>
            </a:r>
            <a:r>
              <a:rPr lang="en-GB" sz="1800" dirty="0" err="1">
                <a:effectLst/>
                <a:latin typeface="TimesNewRomanPSMT"/>
              </a:rPr>
              <a:t>l'exécution</a:t>
            </a:r>
            <a:r>
              <a:rPr lang="en-GB" sz="1800" dirty="0">
                <a:effectLst/>
                <a:latin typeface="TimesNewRomanPSMT"/>
              </a:rPr>
              <a:t> de la </a:t>
            </a:r>
            <a:r>
              <a:rPr lang="en-GB" sz="1800" dirty="0" err="1">
                <a:effectLst/>
                <a:latin typeface="TimesNewRomanPSMT"/>
              </a:rPr>
              <a:t>mème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tâche</a:t>
            </a:r>
            <a:r>
              <a:rPr lang="en-GB" sz="1800" dirty="0">
                <a:effectLst/>
                <a:latin typeface="TimesNewRomanPSMT"/>
              </a:rPr>
              <a:t> , </a:t>
            </a:r>
            <a:r>
              <a:rPr lang="en-GB" sz="1800" dirty="0" err="1">
                <a:effectLst/>
                <a:latin typeface="TimesNewRomanPSMT"/>
              </a:rPr>
              <a:t>en</a:t>
            </a:r>
            <a:r>
              <a:rPr lang="en-GB" sz="1800" dirty="0">
                <a:effectLst/>
                <a:latin typeface="TimesNewRomanPSMT"/>
              </a:rPr>
              <a:t> presence du robot.</a:t>
            </a:r>
            <a:endParaRPr lang="en-GB" sz="18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effectLst/>
                <a:latin typeface="TimesNewRomanPSMT"/>
              </a:rPr>
              <a:t> </a:t>
            </a:r>
            <a:endParaRPr lang="en-GB" dirty="0">
              <a:effectLst/>
            </a:endParaRPr>
          </a:p>
          <a:p>
            <a:r>
              <a:rPr lang="en-FR" dirty="0"/>
              <a:t>et comme vous pouvez le voir la presence du robot influence sur la trajectoire mais pas beacoup comme pour la premier tache, </a:t>
            </a:r>
          </a:p>
          <a:p>
            <a:endParaRPr lang="en-FR" dirty="0"/>
          </a:p>
          <a:p>
            <a:r>
              <a:rPr lang="en-FR" dirty="0"/>
              <a:t>On passe maintenet au mehode d'apprentissage proposer!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19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2613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Apres l’analyse des trajectoires,   nous avons decider d’etudier la possibilité de detecter </a:t>
            </a:r>
          </a:p>
          <a:p>
            <a:r>
              <a:rPr lang="en-FR" dirty="0"/>
              <a:t>la tache effectuer par le participant, on creant un model de classification qui va classifier si </a:t>
            </a:r>
          </a:p>
          <a:p>
            <a:r>
              <a:rPr lang="en-FR" dirty="0"/>
              <a:t>le participant a effectuer une tache de sorting and pecking ou bien inventory checking</a:t>
            </a:r>
          </a:p>
          <a:p>
            <a:endParaRPr lang="en-FR" dirty="0"/>
          </a:p>
          <a:p>
            <a:r>
              <a:rPr lang="en-FR" dirty="0"/>
              <a:t>Pour cela nous avons preprocecer les donneé du dataset et nous avons crée un jeu de donnée </a:t>
            </a:r>
          </a:p>
          <a:p>
            <a:r>
              <a:rPr lang="en-FR" dirty="0"/>
              <a:t>pour l’entrainement de nos modèles. qui contient les donnéé des capteurs IMU ou bien Xsens,</a:t>
            </a:r>
          </a:p>
          <a:p>
            <a:endParaRPr lang="en-FR" dirty="0"/>
          </a:p>
          <a:p>
            <a:r>
              <a:rPr lang="en-FR" dirty="0"/>
              <a:t>nous avons essayer de cree deux architecture pour nous modeles,</a:t>
            </a:r>
          </a:p>
          <a:p>
            <a:endParaRPr lang="en-FR" dirty="0"/>
          </a:p>
          <a:p>
            <a:r>
              <a:rPr lang="en-FR" dirty="0"/>
              <a:t>le premiere model qui dois  detecter si le participant (le sujet) a effectuer une tache de order sorting and pecking ou bien inventory checking</a:t>
            </a:r>
          </a:p>
          <a:p>
            <a:endParaRPr lang="en-FR" dirty="0"/>
          </a:p>
          <a:p>
            <a:r>
              <a:rPr lang="en-FR" dirty="0"/>
              <a:t>Le deuxieme model qui est un peux plus complexe qui dois predire le type de tache et en plus si la tache a ete en presence ou en abcence du robot,</a:t>
            </a:r>
          </a:p>
          <a:p>
            <a:endParaRPr lang="en-FR" dirty="0"/>
          </a:p>
          <a:p>
            <a:r>
              <a:rPr lang="en-FR" dirty="0"/>
              <a:t>pour cela nous avons utiliser : ,,,,,, </a:t>
            </a:r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21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88560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( on passe maintent au resumtat de notre implementation ) </a:t>
            </a:r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22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2586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75783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https://storyset.com/illustration/business-plan/bro</a:t>
            </a:r>
          </a:p>
          <a:p>
            <a:r>
              <a:rPr lang="lt-LT" dirty="0"/>
              <a:t>https://duotone.shapefactory.co/?i=c65n6pgkXkI&amp;f=3fc7ff&amp;t=2c0058&amp;q=_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23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56791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Le premiere algorithme Naive Bayes a donnée des resulatat relaivement bonne </a:t>
            </a:r>
          </a:p>
          <a:p>
            <a:r>
              <a:rPr lang="en-FR" dirty="0"/>
              <a:t>avec une accuracy, precision, recall et f mesure de 85%</a:t>
            </a:r>
          </a:p>
          <a:p>
            <a:r>
              <a:rPr lang="en-FR" dirty="0"/>
              <a:t>meme si la precision de ce modèle a ete relativement faible mais au niveau du test il a pu detecter les taches des participant avec precision.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24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34163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Le deuxieme algorithme KNN a donnée des resulatat tres bonne </a:t>
            </a:r>
          </a:p>
          <a:p>
            <a:r>
              <a:rPr lang="en-FR" dirty="0"/>
              <a:t>avec une accuracy, precision, recall et f mesure de 99%</a:t>
            </a:r>
          </a:p>
          <a:p>
            <a:r>
              <a:rPr lang="en-FR" dirty="0"/>
              <a:t>Le modèle au niveau du test il a pu detecter les taches des participant avec precision.</a:t>
            </a:r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25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83180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Le 3eme modele c'est algorithme K-means comme vous pouvez voir l'algorithme a donner des maivais resultats, donc on a pas fais des test avec ce modèle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26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06145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Le quatrieme algorithme SVM(support vector machine) il a donnée des resulatat impecable </a:t>
            </a:r>
          </a:p>
          <a:p>
            <a:r>
              <a:rPr lang="en-FR" dirty="0"/>
              <a:t>avec une accuracy, precision, recall et f mesure de 99%</a:t>
            </a:r>
          </a:p>
          <a:p>
            <a:r>
              <a:rPr lang="en-FR" dirty="0"/>
              <a:t>Le modèle au niveau du test il a pu detecter les taches des participant avec precision.</a:t>
            </a:r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27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62440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Passant maintent au deuxieme modeles, </a:t>
            </a:r>
          </a:p>
          <a:p>
            <a:r>
              <a:rPr lang="en-FR" dirty="0"/>
              <a:t>vu que la classification a ete plus complexe dans ce modèle le Naive bayes n'a pas donnée des bonne resultats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28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83372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algorithme SVM il a donnée des bonne resulatat iavec une accuracy, precision, recall et f mesure de 95%</a:t>
            </a:r>
          </a:p>
          <a:p>
            <a:endParaRPr lang="en-FR" dirty="0"/>
          </a:p>
          <a:p>
            <a:r>
              <a:rPr lang="en-FR" dirty="0"/>
              <a:t>mais au niveau du test il a pas pu detecter les taches des participant avec precision comme nous allons le voir par la suite.</a:t>
            </a:r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29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792016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pour faire un test reel et crédible, nous avons pris les données des participant 6, 7 et 8 qui n'appartient pas au jeu de donner utiliser dans la creation et le test initial des modeles.</a:t>
            </a:r>
          </a:p>
          <a:p>
            <a:endParaRPr lang="en-FR" dirty="0"/>
          </a:p>
          <a:p>
            <a:r>
              <a:rPr lang="en-FR" dirty="0"/>
              <a:t>on a fait un pretraitement a c'est données et on a teste le premiere et le deuxieme medele avec c'est données</a:t>
            </a:r>
          </a:p>
          <a:p>
            <a:endParaRPr lang="en-FR" dirty="0"/>
          </a:p>
          <a:p>
            <a:r>
              <a:rPr lang="en-FR" dirty="0"/>
              <a:t>comme vous pouvez le voir le premier modèle a pu determiner les tache avec exactitude pour les 3 participant qui n'a jamais vu.</a:t>
            </a:r>
          </a:p>
          <a:p>
            <a:endParaRPr lang="en-FR" dirty="0"/>
          </a:p>
          <a:p>
            <a:r>
              <a:rPr lang="en-FR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30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130447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en a fais la meme chose avec le modèle 2, mais le modèle n'a pas ete completement eficace, parfois il arrive pas a determiner si le robot il est la ou pas, et ca peut etre due a un monque dans les donnée d'entrainement meme ci les donnée 'entrainement actuelle il ont une taille importante.</a:t>
            </a:r>
          </a:p>
          <a:p>
            <a:endParaRPr lang="en-FR" dirty="0"/>
          </a:p>
          <a:p>
            <a:endParaRPr lang="en-FR" dirty="0"/>
          </a:p>
          <a:p>
            <a:endParaRPr lang="en-FR" dirty="0"/>
          </a:p>
          <a:p>
            <a:endParaRPr lang="en-FR" dirty="0"/>
          </a:p>
          <a:p>
            <a:r>
              <a:rPr lang="en-FR" dirty="0"/>
              <a:t>pour conclure j'aimerai bien terminer avec un recapitulaif de notre travail.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31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002114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https://duotone.shapefactory.co/?i=roZgc7SXXmI&amp;f=3fc7ff&amp;t=2c0058&amp;q=_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lt-LT" smtClean="0"/>
              <a:t>32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187599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918244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notre presentation a toucher a ca fin, nous vous remerciant infinimant pou votre intention,</a:t>
            </a:r>
          </a:p>
          <a:p>
            <a:endParaRPr lang="en-FR" dirty="0"/>
          </a:p>
          <a:p>
            <a:endParaRPr lang="en-FR" dirty="0"/>
          </a:p>
          <a:p>
            <a:endParaRPr lang="en-FR" dirty="0"/>
          </a:p>
          <a:p>
            <a:r>
              <a:rPr lang="en-FR" dirty="0"/>
              <a:t>si vous avez des question ,,,,,,,,,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33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840292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https://duotone.shapefactory.co/?i=roZgc7SXXmI&amp;f=3fc7ff&amp;t=2c0058&amp;q=_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lt-LT" smtClean="0"/>
              <a:t>34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539760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573014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42524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964606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https://storyset.com/illustration/meditation/bro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t-LT" dirty="0"/>
              <a:t>https://duotone.shapefactory.co/?i=-HH3cGeAC4o&amp;f=3fc7ff&amp;t=2c0058&amp;q=_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41405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R" dirty="0"/>
              <a:t>Notre but et de analyser le jeu de données pour trouver des application des techniques d’apprentissage automatique </a:t>
            </a:r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03090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https://duotone.shapefactory.co/?i=roZgc7SXXmI&amp;f=3fc7ff&amp;t=2c0058&amp;q=_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lt-LT" smtClean="0"/>
              <a:t>9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340491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842F-0F20-094A-A10B-9F5C936FC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01CE5-EFE8-864E-B3A1-85B3D2C33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FC3FD-3F62-2747-A1A2-99AFC9F2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16/02/2023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2DDCB-ECDC-0D4F-AD05-68A67188A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8EAD5-55E8-E244-BE6E-250F15CB8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232534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D50BD-E621-264B-A1D1-C4166E8EC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BFFE6-8D73-DD45-9B97-D602AC55A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B2E4E-7152-EB46-AA0C-511A1EAAC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16/02/2023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95499-07A2-7B4D-8DF7-BDA90F06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ABF28-D543-6842-B16F-C25570D71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98013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DEBA7-0F59-3145-9182-40B00DCCC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E5F29-62E1-4D49-A327-58A819124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4BE2-C798-FC4D-A55F-01B205B5A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16/02/2023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FAD-E061-BE44-8A9F-EB68C64C6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6BBA7-4B00-8F49-BE44-49E1D1259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9081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90D8-81A4-AE43-8F1B-FDCA81D1C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B349A-B24B-8540-9EB3-F3DCC4FF9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8B89B-B99E-EC40-BABF-B5DB07190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95FAB-7800-564F-8F7F-9F3FDEA5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16/02/2023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EE913-D44B-DD4C-BE24-021E819BE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7B8A0-B0E8-2D42-8AA4-0DE16782E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68952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53741-5A0B-0E42-8D97-1675FF284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10BCE-4F29-3C4B-A837-6305B511E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75617-DA00-B74C-A6A8-127D8CE06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AE68A-3182-FF43-9E8B-1B7E95C035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E562E8-57A1-FA46-9BA8-5543514095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AD75A1-1EEF-4248-A314-B483C5F43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16/02/2023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B833E9-8131-6A40-B38E-DFE1141F1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B9065-1F2D-7941-AD01-A84B29E4F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60833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0B73-B95D-5B47-B897-E5356AAF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F801E0-B433-F441-85DD-A3627E280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16/02/2023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B94670-BF4F-B14E-919B-F5FB5CA1E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79E10-B5E7-734E-A861-690BDD5EB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947301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C71CAF-61B1-AC4C-9422-FC8B4463C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16/02/2023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22585-EEE5-484B-886A-D4A0E2FC0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08CF0-715C-234F-9141-4307E5978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66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ctang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0B793E3-BAAB-AD4E-B6AD-8B1B911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1852-2CDD-1F44-8622-0277A506EFB6}" type="datetime1">
              <a:t>16/02/2023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A4BCAFD-0E0C-1440-A552-19E7A71F5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497615" y="5277938"/>
            <a:ext cx="1535016" cy="539785"/>
          </a:xfrm>
        </p:spPr>
        <p:txBody>
          <a:bodyPr anchor="ctr"/>
          <a:lstStyle/>
          <a:p>
            <a:r>
              <a:rPr lang="en-US"/>
              <a:t>FOOTER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D70BFD-12B3-9D4F-97D2-224C0C22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CF479653-51A7-4104-943F-604636EBCE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5108E2C-F059-0245-ADF0-20B4A798EE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6176663" cy="6857999"/>
          </a:xfrm>
          <a:custGeom>
            <a:avLst/>
            <a:gdLst>
              <a:gd name="connsiteX0" fmla="*/ 10431933 w 12352523"/>
              <a:gd name="connsiteY0" fmla="*/ 8418535 h 13715998"/>
              <a:gd name="connsiteX1" fmla="*/ 12352523 w 12352523"/>
              <a:gd name="connsiteY1" fmla="*/ 8418535 h 13715998"/>
              <a:gd name="connsiteX2" fmla="*/ 10385201 w 12352523"/>
              <a:gd name="connsiteY2" fmla="*/ 13715998 h 13715998"/>
              <a:gd name="connsiteX3" fmla="*/ 8464611 w 12352523"/>
              <a:gd name="connsiteY3" fmla="*/ 13715998 h 13715998"/>
              <a:gd name="connsiteX4" fmla="*/ 8241117 w 12352523"/>
              <a:gd name="connsiteY4" fmla="*/ 3808871 h 13715998"/>
              <a:gd name="connsiteX5" fmla="*/ 11832937 w 12352523"/>
              <a:gd name="connsiteY5" fmla="*/ 3808871 h 13715998"/>
              <a:gd name="connsiteX6" fmla="*/ 8153719 w 12352523"/>
              <a:gd name="connsiteY6" fmla="*/ 13715998 h 13715998"/>
              <a:gd name="connsiteX7" fmla="*/ 4561901 w 12352523"/>
              <a:gd name="connsiteY7" fmla="*/ 13715998 h 13715998"/>
              <a:gd name="connsiteX8" fmla="*/ 4318628 w 12352523"/>
              <a:gd name="connsiteY8" fmla="*/ 0 h 13715998"/>
              <a:gd name="connsiteX9" fmla="*/ 9291349 w 12352523"/>
              <a:gd name="connsiteY9" fmla="*/ 0 h 13715998"/>
              <a:gd name="connsiteX10" fmla="*/ 4197631 w 12352523"/>
              <a:gd name="connsiteY10" fmla="*/ 13715998 h 13715998"/>
              <a:gd name="connsiteX11" fmla="*/ 0 w 12352523"/>
              <a:gd name="connsiteY11" fmla="*/ 13715998 h 13715998"/>
              <a:gd name="connsiteX12" fmla="*/ 0 w 12352523"/>
              <a:gd name="connsiteY12" fmla="*/ 11628893 h 13715998"/>
              <a:gd name="connsiteX13" fmla="*/ 0 w 12352523"/>
              <a:gd name="connsiteY13" fmla="*/ 0 h 13715998"/>
              <a:gd name="connsiteX14" fmla="*/ 3953721 w 12352523"/>
              <a:gd name="connsiteY14" fmla="*/ 0 h 13715998"/>
              <a:gd name="connsiteX15" fmla="*/ 0 w 12352523"/>
              <a:gd name="connsiteY15" fmla="*/ 10646294 h 1371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352523" h="13715998">
                <a:moveTo>
                  <a:pt x="10431933" y="8418535"/>
                </a:moveTo>
                <a:lnTo>
                  <a:pt x="12352523" y="8418535"/>
                </a:lnTo>
                <a:lnTo>
                  <a:pt x="10385201" y="13715998"/>
                </a:lnTo>
                <a:lnTo>
                  <a:pt x="8464611" y="13715998"/>
                </a:lnTo>
                <a:close/>
                <a:moveTo>
                  <a:pt x="8241117" y="3808871"/>
                </a:moveTo>
                <a:lnTo>
                  <a:pt x="11832937" y="3808871"/>
                </a:lnTo>
                <a:lnTo>
                  <a:pt x="8153719" y="13715998"/>
                </a:lnTo>
                <a:lnTo>
                  <a:pt x="4561901" y="13715998"/>
                </a:lnTo>
                <a:close/>
                <a:moveTo>
                  <a:pt x="4318628" y="0"/>
                </a:moveTo>
                <a:lnTo>
                  <a:pt x="9291349" y="0"/>
                </a:lnTo>
                <a:lnTo>
                  <a:pt x="4197631" y="13715998"/>
                </a:lnTo>
                <a:lnTo>
                  <a:pt x="0" y="13715998"/>
                </a:lnTo>
                <a:lnTo>
                  <a:pt x="0" y="11628893"/>
                </a:lnTo>
                <a:close/>
                <a:moveTo>
                  <a:pt x="0" y="0"/>
                </a:moveTo>
                <a:lnTo>
                  <a:pt x="3953721" y="0"/>
                </a:lnTo>
                <a:lnTo>
                  <a:pt x="0" y="106462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7332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F14934-8114-A045-BF93-A3D0F40B4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6EBB7-564B-9A40-A3DF-7CDFAA5A8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2D4C6-0513-D44D-85BF-D3B800DC0E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ABC42-B106-E749-A4FF-82EB16478A94}" type="datetimeFigureOut">
              <a:t>16/02/2023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0C1C2-08C9-914D-8AEA-F68518A29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66A1F-7359-0040-9701-58FB410771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789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1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8.png"/><Relationship Id="rId18" Type="http://schemas.openxmlformats.org/officeDocument/2006/relationships/image" Target="../media/image90.png"/><Relationship Id="rId3" Type="http://schemas.openxmlformats.org/officeDocument/2006/relationships/image" Target="../media/image1.png"/><Relationship Id="rId21" Type="http://schemas.openxmlformats.org/officeDocument/2006/relationships/image" Target="../media/image100.png"/><Relationship Id="rId7" Type="http://schemas.openxmlformats.org/officeDocument/2006/relationships/image" Target="../media/image6.png"/><Relationship Id="rId12" Type="http://schemas.openxmlformats.org/officeDocument/2006/relationships/image" Target="../media/image70.png"/><Relationship Id="rId17" Type="http://schemas.openxmlformats.org/officeDocument/2006/relationships/slide" Target="slide32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.png"/><Relationship Id="rId20" Type="http://schemas.openxmlformats.org/officeDocument/2006/relationships/slide" Target="slide1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slide" Target="slide9.xml"/><Relationship Id="rId5" Type="http://schemas.openxmlformats.org/officeDocument/2006/relationships/image" Target="../media/image5.svg"/><Relationship Id="rId15" Type="http://schemas.openxmlformats.org/officeDocument/2006/relationships/image" Target="../media/image80.png"/><Relationship Id="rId10" Type="http://schemas.openxmlformats.org/officeDocument/2006/relationships/image" Target="../media/image7.png"/><Relationship Id="rId19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63.png"/><Relationship Id="rId14" Type="http://schemas.openxmlformats.org/officeDocument/2006/relationships/slide" Target="slide20.xml"/><Relationship Id="rId2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.png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0.png"/><Relationship Id="rId18" Type="http://schemas.openxmlformats.org/officeDocument/2006/relationships/slide" Target="slide32.xml"/><Relationship Id="rId3" Type="http://schemas.openxmlformats.org/officeDocument/2006/relationships/image" Target="../media/image1.png"/><Relationship Id="rId21" Type="http://schemas.openxmlformats.org/officeDocument/2006/relationships/slide" Target="slide16.xml"/><Relationship Id="rId7" Type="http://schemas.openxmlformats.org/officeDocument/2006/relationships/image" Target="../media/image3.png"/><Relationship Id="rId12" Type="http://schemas.openxmlformats.org/officeDocument/2006/relationships/slide" Target="slide9.xml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0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image" Target="../media/image7.png"/><Relationship Id="rId5" Type="http://schemas.openxmlformats.org/officeDocument/2006/relationships/image" Target="../media/image5.svg"/><Relationship Id="rId15" Type="http://schemas.openxmlformats.org/officeDocument/2006/relationships/slide" Target="slide20.xml"/><Relationship Id="rId10" Type="http://schemas.openxmlformats.org/officeDocument/2006/relationships/image" Target="../media/image63.png"/><Relationship Id="rId19" Type="http://schemas.openxmlformats.org/officeDocument/2006/relationships/image" Target="../media/image90.png"/><Relationship Id="rId4" Type="http://schemas.openxmlformats.org/officeDocument/2006/relationships/image" Target="../media/image4.png"/><Relationship Id="rId9" Type="http://schemas.openxmlformats.org/officeDocument/2006/relationships/slide" Target="slide7.xml"/><Relationship Id="rId14" Type="http://schemas.openxmlformats.org/officeDocument/2006/relationships/image" Target="../media/image8.png"/><Relationship Id="rId22" Type="http://schemas.openxmlformats.org/officeDocument/2006/relationships/image" Target="../media/image10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8.png"/><Relationship Id="rId18" Type="http://schemas.openxmlformats.org/officeDocument/2006/relationships/image" Target="../media/image90.png"/><Relationship Id="rId3" Type="http://schemas.openxmlformats.org/officeDocument/2006/relationships/image" Target="../media/image1.png"/><Relationship Id="rId21" Type="http://schemas.openxmlformats.org/officeDocument/2006/relationships/image" Target="../media/image100.png"/><Relationship Id="rId7" Type="http://schemas.openxmlformats.org/officeDocument/2006/relationships/image" Target="../media/image6.png"/><Relationship Id="rId12" Type="http://schemas.openxmlformats.org/officeDocument/2006/relationships/image" Target="../media/image70.png"/><Relationship Id="rId17" Type="http://schemas.openxmlformats.org/officeDocument/2006/relationships/slide" Target="slide32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.png"/><Relationship Id="rId20" Type="http://schemas.openxmlformats.org/officeDocument/2006/relationships/slide" Target="slide1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slide" Target="slide9.xml"/><Relationship Id="rId5" Type="http://schemas.openxmlformats.org/officeDocument/2006/relationships/image" Target="../media/image5.svg"/><Relationship Id="rId15" Type="http://schemas.openxmlformats.org/officeDocument/2006/relationships/image" Target="../media/image80.png"/><Relationship Id="rId10" Type="http://schemas.openxmlformats.org/officeDocument/2006/relationships/image" Target="../media/image7.png"/><Relationship Id="rId19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63.png"/><Relationship Id="rId14" Type="http://schemas.openxmlformats.org/officeDocument/2006/relationships/slide" Target="slide20.xml"/><Relationship Id="rId2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8.png"/><Relationship Id="rId18" Type="http://schemas.openxmlformats.org/officeDocument/2006/relationships/image" Target="../media/image90.png"/><Relationship Id="rId3" Type="http://schemas.openxmlformats.org/officeDocument/2006/relationships/image" Target="../media/image1.png"/><Relationship Id="rId21" Type="http://schemas.openxmlformats.org/officeDocument/2006/relationships/image" Target="../media/image100.png"/><Relationship Id="rId7" Type="http://schemas.openxmlformats.org/officeDocument/2006/relationships/image" Target="../media/image6.png"/><Relationship Id="rId12" Type="http://schemas.openxmlformats.org/officeDocument/2006/relationships/image" Target="../media/image70.png"/><Relationship Id="rId17" Type="http://schemas.openxmlformats.org/officeDocument/2006/relationships/slide" Target="slide32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.png"/><Relationship Id="rId20" Type="http://schemas.openxmlformats.org/officeDocument/2006/relationships/slide" Target="slide1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slide" Target="slide9.xml"/><Relationship Id="rId5" Type="http://schemas.openxmlformats.org/officeDocument/2006/relationships/image" Target="../media/image5.svg"/><Relationship Id="rId15" Type="http://schemas.openxmlformats.org/officeDocument/2006/relationships/image" Target="../media/image80.png"/><Relationship Id="rId10" Type="http://schemas.openxmlformats.org/officeDocument/2006/relationships/image" Target="../media/image7.png"/><Relationship Id="rId19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63.png"/><Relationship Id="rId14" Type="http://schemas.openxmlformats.org/officeDocument/2006/relationships/slide" Target="slide20.xml"/><Relationship Id="rId2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8.png"/><Relationship Id="rId18" Type="http://schemas.openxmlformats.org/officeDocument/2006/relationships/image" Target="../media/image90.png"/><Relationship Id="rId3" Type="http://schemas.openxmlformats.org/officeDocument/2006/relationships/image" Target="../media/image1.png"/><Relationship Id="rId21" Type="http://schemas.openxmlformats.org/officeDocument/2006/relationships/image" Target="../media/image100.png"/><Relationship Id="rId7" Type="http://schemas.openxmlformats.org/officeDocument/2006/relationships/image" Target="../media/image6.png"/><Relationship Id="rId12" Type="http://schemas.openxmlformats.org/officeDocument/2006/relationships/image" Target="../media/image70.png"/><Relationship Id="rId17" Type="http://schemas.openxmlformats.org/officeDocument/2006/relationships/slide" Target="slide32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.png"/><Relationship Id="rId20" Type="http://schemas.openxmlformats.org/officeDocument/2006/relationships/slide" Target="slide1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slide" Target="slide9.xml"/><Relationship Id="rId5" Type="http://schemas.openxmlformats.org/officeDocument/2006/relationships/image" Target="../media/image5.svg"/><Relationship Id="rId15" Type="http://schemas.openxmlformats.org/officeDocument/2006/relationships/image" Target="../media/image80.png"/><Relationship Id="rId10" Type="http://schemas.openxmlformats.org/officeDocument/2006/relationships/image" Target="../media/image7.png"/><Relationship Id="rId19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63.png"/><Relationship Id="rId14" Type="http://schemas.openxmlformats.org/officeDocument/2006/relationships/slide" Target="slide20.xml"/><Relationship Id="rId2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s41597-022-01802-8#auth-Shuai-Hao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nature.com/articles/s41597-022-01802-8#auth-Mustafa_Ozkan-Yerebakan" TargetMode="External"/><Relationship Id="rId12" Type="http://schemas.openxmlformats.org/officeDocument/2006/relationships/hyperlink" Target="https://www.nature.com/articles/s41597-022-01802-8#auth-Boyi-Hu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ature.com/articles/s41597-022-01802-8#auth-Chizhao-Yang" TargetMode="External"/><Relationship Id="rId11" Type="http://schemas.openxmlformats.org/officeDocument/2006/relationships/hyperlink" Target="https://www.nature.com/articles/s41597-022-01802-8#auth-Read-Hayes" TargetMode="External"/><Relationship Id="rId5" Type="http://schemas.openxmlformats.org/officeDocument/2006/relationships/hyperlink" Target="https://www.nature.com/articles/s41597-022-01802-8#auth-Yue-Luo" TargetMode="External"/><Relationship Id="rId10" Type="http://schemas.openxmlformats.org/officeDocument/2006/relationships/hyperlink" Target="https://www.nature.com/articles/s41597-022-01802-8#auth-Song-Li" TargetMode="External"/><Relationship Id="rId4" Type="http://schemas.openxmlformats.org/officeDocument/2006/relationships/hyperlink" Target="https://www.nature.com/articles/s41597-022-01802-8#auth-Yuhao-Chen" TargetMode="External"/><Relationship Id="rId9" Type="http://schemas.openxmlformats.org/officeDocument/2006/relationships/hyperlink" Target="https://www.nature.com/articles/s41597-022-01802-8#auth-Nicolas-Grimaldi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68D0E211-A024-DF09-EE8D-8361F526D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pic>
        <p:nvPicPr>
          <p:cNvPr id="37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A69278B5-6693-E572-AD45-49EF030A0E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9406" t="10969" r="10716" b="584"/>
          <a:stretch/>
        </p:blipFill>
        <p:spPr>
          <a:xfrm>
            <a:off x="3494638" y="3090797"/>
            <a:ext cx="5202724" cy="3657600"/>
          </a:xfrm>
          <a:custGeom>
            <a:avLst/>
            <a:gdLst>
              <a:gd name="connsiteX0" fmla="*/ 901657 w 8551334"/>
              <a:gd name="connsiteY0" fmla="*/ 0 h 5130800"/>
              <a:gd name="connsiteX1" fmla="*/ 7649677 w 8551334"/>
              <a:gd name="connsiteY1" fmla="*/ 0 h 5130800"/>
              <a:gd name="connsiteX2" fmla="*/ 7701910 w 8551334"/>
              <a:gd name="connsiteY2" fmla="*/ 66468 h 5130800"/>
              <a:gd name="connsiteX3" fmla="*/ 8551334 w 8551334"/>
              <a:gd name="connsiteY3" fmla="*/ 2624668 h 5130800"/>
              <a:gd name="connsiteX4" fmla="*/ 7821117 w 8551334"/>
              <a:gd name="connsiteY4" fmla="*/ 5015234 h 5130800"/>
              <a:gd name="connsiteX5" fmla="*/ 7738937 w 8551334"/>
              <a:gd name="connsiteY5" fmla="*/ 5130800 h 5130800"/>
              <a:gd name="connsiteX6" fmla="*/ 812398 w 8551334"/>
              <a:gd name="connsiteY6" fmla="*/ 5130800 h 5130800"/>
              <a:gd name="connsiteX7" fmla="*/ 730217 w 8551334"/>
              <a:gd name="connsiteY7" fmla="*/ 5015234 h 5130800"/>
              <a:gd name="connsiteX8" fmla="*/ 0 w 8551334"/>
              <a:gd name="connsiteY8" fmla="*/ 2624668 h 5130800"/>
              <a:gd name="connsiteX9" fmla="*/ 849424 w 8551334"/>
              <a:gd name="connsiteY9" fmla="*/ 66468 h 5130800"/>
              <a:gd name="connsiteX10" fmla="*/ 901657 w 8551334"/>
              <a:gd name="connsiteY10" fmla="*/ 0 h 513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51334" h="5130800">
                <a:moveTo>
                  <a:pt x="901657" y="0"/>
                </a:moveTo>
                <a:lnTo>
                  <a:pt x="7649677" y="0"/>
                </a:lnTo>
                <a:lnTo>
                  <a:pt x="7701910" y="66468"/>
                </a:lnTo>
                <a:cubicBezTo>
                  <a:pt x="8235403" y="779832"/>
                  <a:pt x="8551334" y="1665355"/>
                  <a:pt x="8551334" y="2624668"/>
                </a:cubicBezTo>
                <a:cubicBezTo>
                  <a:pt x="8551334" y="3510188"/>
                  <a:pt x="8282138" y="4332834"/>
                  <a:pt x="7821117" y="5015234"/>
                </a:cubicBezTo>
                <a:lnTo>
                  <a:pt x="7738937" y="5130800"/>
                </a:lnTo>
                <a:lnTo>
                  <a:pt x="812398" y="5130800"/>
                </a:lnTo>
                <a:lnTo>
                  <a:pt x="730217" y="5015234"/>
                </a:lnTo>
                <a:cubicBezTo>
                  <a:pt x="269196" y="4332834"/>
                  <a:pt x="0" y="3510188"/>
                  <a:pt x="0" y="2624668"/>
                </a:cubicBezTo>
                <a:cubicBezTo>
                  <a:pt x="0" y="1665355"/>
                  <a:pt x="315931" y="779832"/>
                  <a:pt x="849424" y="66468"/>
                </a:cubicBezTo>
                <a:lnTo>
                  <a:pt x="901657" y="0"/>
                </a:lnTo>
                <a:close/>
              </a:path>
            </a:pathLst>
          </a:custGeom>
          <a:ln w="76200">
            <a:solidFill>
              <a:schemeClr val="bg1"/>
            </a:solidFill>
          </a:ln>
          <a:effectLst>
            <a:softEdge rad="127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1424790" y="2167466"/>
            <a:ext cx="9659930" cy="923331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 jeu de données </a:t>
            </a:r>
            <a:r>
              <a:rPr lang="en-F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UF Retail HRI Dataset</a:t>
            </a:r>
            <a:r>
              <a:rPr lang="fr-FR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en s’appuyant sur l’article </a:t>
            </a:r>
            <a:r>
              <a:rPr lang="en-FR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 </a:t>
            </a:r>
            <a:r>
              <a:rPr lang="en-FR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 mobile robot interaction in the retail environment</a:t>
            </a:r>
            <a:r>
              <a:rPr lang="fr-FR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»</a:t>
            </a:r>
            <a:endParaRPr lang="en-FR" sz="28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 descr="Arrow&#10;&#10;Description automatically generated with medium confidence">
            <a:extLst>
              <a:ext uri="{FF2B5EF4-FFF2-40B4-BE49-F238E27FC236}">
                <a16:creationId xmlns:a16="http://schemas.microsoft.com/office/drawing/2014/main" id="{86475EFF-77AE-DAD6-5068-D113E68EC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711" y="738451"/>
            <a:ext cx="2650087" cy="1124216"/>
          </a:xfrm>
          <a:prstGeom prst="rect">
            <a:avLst/>
          </a:prstGeom>
        </p:spPr>
      </p:pic>
      <p:sp>
        <p:nvSpPr>
          <p:cNvPr id="12" name="ZoneTexte 7">
            <a:extLst>
              <a:ext uri="{FF2B5EF4-FFF2-40B4-BE49-F238E27FC236}">
                <a16:creationId xmlns:a16="http://schemas.microsoft.com/office/drawing/2014/main" id="{B73CC918-4639-4D71-3EF7-22B693B8D9F5}"/>
              </a:ext>
            </a:extLst>
          </p:cNvPr>
          <p:cNvSpPr txBox="1"/>
          <p:nvPr/>
        </p:nvSpPr>
        <p:spPr>
          <a:xfrm>
            <a:off x="536418" y="4573969"/>
            <a:ext cx="56844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Présentée par : </a:t>
            </a:r>
          </a:p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Soufian CHABOU               </a:t>
            </a:r>
          </a:p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Rahma </a:t>
            </a:r>
            <a:r>
              <a:rPr lang="fr-F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Imene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BENGAMRA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F3D3D9D0-E138-0D64-C3EC-12D7DDBA2528}"/>
              </a:ext>
            </a:extLst>
          </p:cNvPr>
          <p:cNvSpPr txBox="1"/>
          <p:nvPr/>
        </p:nvSpPr>
        <p:spPr>
          <a:xfrm>
            <a:off x="8779480" y="4573969"/>
            <a:ext cx="56844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Sous l’encadrement: </a:t>
            </a:r>
          </a:p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Pr. Samer Mohammed</a:t>
            </a:r>
          </a:p>
          <a:p>
            <a:endParaRPr lang="fr-F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nature, mountain&#10;&#10;Description automatically generated">
            <a:extLst>
              <a:ext uri="{FF2B5EF4-FFF2-40B4-BE49-F238E27FC236}">
                <a16:creationId xmlns:a16="http://schemas.microsoft.com/office/drawing/2014/main" id="{ADCBF3A3-51F2-55A7-523E-AB5DC2AD72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4000"/>
          </a:blip>
          <a:srcRect t="4597" b="77851"/>
          <a:stretch/>
        </p:blipFill>
        <p:spPr>
          <a:xfrm>
            <a:off x="0" y="1"/>
            <a:ext cx="12192000" cy="1325563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E6780-D41E-3E41-2FF0-CD0FF545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33" y="41959"/>
            <a:ext cx="10515600" cy="1325563"/>
          </a:xfrm>
        </p:spPr>
        <p:txBody>
          <a:bodyPr/>
          <a:lstStyle/>
          <a:p>
            <a:r>
              <a:rPr lang="en-GB" sz="4400" b="1" dirty="0" err="1">
                <a:solidFill>
                  <a:schemeClr val="bg1"/>
                </a:solidFill>
                <a:latin typeface="Montserrat" pitchFamily="2" charset="77"/>
              </a:rPr>
              <a:t>Définition</a:t>
            </a:r>
            <a:r>
              <a:rPr lang="en-GB" sz="4400" b="1" dirty="0">
                <a:solidFill>
                  <a:schemeClr val="bg1"/>
                </a:solidFill>
                <a:latin typeface="Montserrat" pitchFamily="2" charset="77"/>
              </a:rPr>
              <a:t> du Jeu de </a:t>
            </a:r>
            <a:r>
              <a:rPr lang="en-GB" sz="4400" b="1" dirty="0" err="1">
                <a:solidFill>
                  <a:schemeClr val="bg1"/>
                </a:solidFill>
                <a:latin typeface="Montserrat" pitchFamily="2" charset="77"/>
              </a:rPr>
              <a:t>Données</a:t>
            </a:r>
            <a:endParaRPr lang="en-FR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AA457-A685-2433-F2EC-CD30AF584E6F}"/>
              </a:ext>
            </a:extLst>
          </p:cNvPr>
          <p:cNvSpPr txBox="1"/>
          <p:nvPr/>
        </p:nvSpPr>
        <p:spPr>
          <a:xfrm>
            <a:off x="838200" y="1690688"/>
            <a:ext cx="41408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Montserrat" pitchFamily="2" charset="77"/>
              </a:rPr>
              <a:t>L</a:t>
            </a:r>
            <a:r>
              <a:rPr lang="en-GB" sz="2400" b="1" dirty="0">
                <a:effectLst/>
                <a:latin typeface="Montserrat" pitchFamily="2" charset="77"/>
              </a:rPr>
              <a:t>a </a:t>
            </a:r>
            <a:r>
              <a:rPr lang="en-GB" sz="2400" b="1" dirty="0" err="1">
                <a:effectLst/>
                <a:latin typeface="Montserrat" pitchFamily="2" charset="77"/>
              </a:rPr>
              <a:t>collecte</a:t>
            </a:r>
            <a:r>
              <a:rPr lang="en-GB" sz="2400" b="1" dirty="0">
                <a:effectLst/>
                <a:latin typeface="Montserrat" pitchFamily="2" charset="77"/>
              </a:rPr>
              <a:t> des </a:t>
            </a:r>
            <a:r>
              <a:rPr lang="en-GB" sz="2400" b="1" dirty="0" err="1">
                <a:effectLst/>
                <a:latin typeface="Montserrat" pitchFamily="2" charset="77"/>
              </a:rPr>
              <a:t>données</a:t>
            </a:r>
            <a:r>
              <a:rPr lang="en-GB" sz="2400" b="1" dirty="0">
                <a:effectLst/>
                <a:latin typeface="Montserrat" pitchFamily="2" charset="77"/>
              </a:rPr>
              <a:t> </a:t>
            </a:r>
            <a:endParaRPr lang="en-GB" sz="2400" dirty="0">
              <a:latin typeface="Montserrat" pitchFamily="2" charset="77"/>
            </a:endParaRPr>
          </a:p>
          <a:p>
            <a:endParaRPr lang="en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97810C-8386-41E6-96F2-912A1ED16BCD}"/>
              </a:ext>
            </a:extLst>
          </p:cNvPr>
          <p:cNvSpPr txBox="1"/>
          <p:nvPr/>
        </p:nvSpPr>
        <p:spPr>
          <a:xfrm>
            <a:off x="1905824" y="3450367"/>
            <a:ext cx="609289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 err="1">
                <a:effectLst/>
                <a:latin typeface="TimesNewRomanPSMT"/>
              </a:rPr>
              <a:t>Âge</a:t>
            </a:r>
            <a:r>
              <a:rPr lang="en-GB" sz="1800" b="1" dirty="0">
                <a:effectLst/>
                <a:latin typeface="TimesNewRomanPSMT"/>
              </a:rPr>
              <a:t> </a:t>
            </a:r>
            <a:r>
              <a:rPr lang="en-GB" sz="1800" b="1" dirty="0" err="1">
                <a:effectLst/>
                <a:latin typeface="TimesNewRomanPSMT"/>
              </a:rPr>
              <a:t>moyen</a:t>
            </a:r>
            <a:r>
              <a:rPr lang="en-GB" b="1" dirty="0">
                <a:latin typeface="TimesNewRomanPSMT"/>
              </a:rPr>
              <a:t>: </a:t>
            </a:r>
            <a:r>
              <a:rPr lang="en-GB" sz="1800" dirty="0">
                <a:effectLst/>
                <a:latin typeface="TimesNewRomanPSMT"/>
              </a:rPr>
              <a:t>19,4 </a:t>
            </a:r>
            <a:r>
              <a:rPr lang="en-GB" sz="1800" dirty="0" err="1">
                <a:effectLst/>
                <a:latin typeface="TimesNewRomanPSMT"/>
              </a:rPr>
              <a:t>ans</a:t>
            </a:r>
            <a:r>
              <a:rPr lang="en-GB" sz="1800" dirty="0">
                <a:effectLst/>
                <a:latin typeface="TimesNewRomanPSMT"/>
              </a:rPr>
              <a:t> avec un </a:t>
            </a:r>
            <a:r>
              <a:rPr lang="en-GB" sz="1800" dirty="0" err="1">
                <a:effectLst/>
                <a:latin typeface="TimesNewRomanPSMT"/>
              </a:rPr>
              <a:t>écart</a:t>
            </a:r>
            <a:r>
              <a:rPr lang="en-GB" sz="1800" dirty="0">
                <a:effectLst/>
                <a:latin typeface="TimesNewRomanPSMT"/>
              </a:rPr>
              <a:t> type de 2 </a:t>
            </a:r>
            <a:r>
              <a:rPr lang="en-GB" sz="1800" dirty="0" err="1">
                <a:effectLst/>
                <a:latin typeface="TimesNewRomanPSMT"/>
              </a:rPr>
              <a:t>ans</a:t>
            </a:r>
            <a:r>
              <a:rPr lang="en-GB" sz="1800" dirty="0">
                <a:effectLst/>
                <a:latin typeface="TimesNewRomanPSMT"/>
              </a:rPr>
              <a:t> </a:t>
            </a:r>
          </a:p>
          <a:p>
            <a:endParaRPr lang="en-GB" b="1" dirty="0">
              <a:latin typeface="TimesNewRomanPSMT"/>
            </a:endParaRPr>
          </a:p>
          <a:p>
            <a:r>
              <a:rPr lang="en-GB" sz="1800" b="1" dirty="0">
                <a:effectLst/>
                <a:latin typeface="TimesNewRomanPSMT"/>
              </a:rPr>
              <a:t>taille avec des chaussures:  </a:t>
            </a:r>
            <a:r>
              <a:rPr lang="en-GB" sz="1800" dirty="0">
                <a:effectLst/>
                <a:latin typeface="TimesNewRomanPSMT"/>
              </a:rPr>
              <a:t>176,7 cm un </a:t>
            </a:r>
            <a:r>
              <a:rPr lang="en-GB" sz="1800" dirty="0" err="1">
                <a:effectLst/>
                <a:latin typeface="TimesNewRomanPSMT"/>
              </a:rPr>
              <a:t>écart</a:t>
            </a:r>
            <a:r>
              <a:rPr lang="en-GB" sz="1800" dirty="0">
                <a:effectLst/>
                <a:latin typeface="TimesNewRomanPSMT"/>
              </a:rPr>
              <a:t> type de 10,2 cm </a:t>
            </a:r>
            <a:endParaRPr lang="en-GB" dirty="0"/>
          </a:p>
          <a:p>
            <a:endParaRPr lang="en-GB" sz="1800" b="1" dirty="0">
              <a:effectLst/>
              <a:latin typeface="TimesNewRomanPSMT"/>
            </a:endParaRPr>
          </a:p>
          <a:p>
            <a:r>
              <a:rPr lang="en-GB" sz="1800" b="1" dirty="0" err="1">
                <a:effectLst/>
                <a:latin typeface="TimesNewRomanPSMT"/>
              </a:rPr>
              <a:t>poids</a:t>
            </a:r>
            <a:r>
              <a:rPr lang="en-GB" sz="1800" b="1" dirty="0">
                <a:effectLst/>
                <a:latin typeface="TimesNewRomanPSMT"/>
              </a:rPr>
              <a:t> </a:t>
            </a:r>
            <a:r>
              <a:rPr lang="en-GB" sz="1800" b="1" dirty="0" err="1">
                <a:effectLst/>
                <a:latin typeface="TimesNewRomanPSMT"/>
              </a:rPr>
              <a:t>corporel</a:t>
            </a:r>
            <a:r>
              <a:rPr lang="en-GB" sz="1800" b="1" dirty="0">
                <a:effectLst/>
                <a:latin typeface="TimesNewRomanPSMT"/>
              </a:rPr>
              <a:t>:  </a:t>
            </a:r>
            <a:r>
              <a:rPr lang="en-GB" sz="1800" dirty="0">
                <a:effectLst/>
                <a:latin typeface="TimesNewRomanPSMT"/>
              </a:rPr>
              <a:t>66,0 kg un </a:t>
            </a:r>
            <a:r>
              <a:rPr lang="en-GB" sz="1800" dirty="0" err="1">
                <a:effectLst/>
                <a:latin typeface="TimesNewRomanPSMT"/>
              </a:rPr>
              <a:t>écart</a:t>
            </a:r>
            <a:r>
              <a:rPr lang="en-GB" sz="1800" dirty="0">
                <a:effectLst/>
                <a:latin typeface="TimesNewRomanPSMT"/>
              </a:rPr>
              <a:t> type de 10,1kg. </a:t>
            </a:r>
          </a:p>
          <a:p>
            <a:endParaRPr lang="en-GB" dirty="0">
              <a:latin typeface="TimesNewRomanPSMT"/>
            </a:endParaRPr>
          </a:p>
          <a:p>
            <a:endParaRPr lang="en-GB" sz="1800" dirty="0">
              <a:effectLst/>
              <a:latin typeface="TimesNewRomanPSMT"/>
            </a:endParaRPr>
          </a:p>
          <a:p>
            <a:r>
              <a:rPr lang="en-GB" sz="1800" dirty="0">
                <a:effectLst/>
                <a:latin typeface="TimesNewRomanPSMT"/>
              </a:rPr>
              <a:t>7 des participants se </a:t>
            </a:r>
            <a:r>
              <a:rPr lang="en-GB" sz="1800" dirty="0" err="1">
                <a:effectLst/>
                <a:latin typeface="TimesNewRomanPSMT"/>
              </a:rPr>
              <a:t>sont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auto-déclarés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b="1" dirty="0" err="1">
                <a:effectLst/>
                <a:latin typeface="TimesNewRomanPSMT"/>
              </a:rPr>
              <a:t>droitiers</a:t>
            </a:r>
            <a:r>
              <a:rPr lang="en-GB" sz="1800" dirty="0">
                <a:effectLst/>
                <a:latin typeface="TimesNewRomanPSMT"/>
              </a:rPr>
              <a:t> </a:t>
            </a:r>
            <a:endParaRPr lang="en-GB" dirty="0"/>
          </a:p>
          <a:p>
            <a:r>
              <a:rPr lang="en-GB" sz="1800" dirty="0">
                <a:effectLst/>
                <a:latin typeface="TimesNewRomanPSMT"/>
              </a:rPr>
              <a:t>le 8ème a </a:t>
            </a:r>
            <a:r>
              <a:rPr lang="en-GB" sz="1800" dirty="0" err="1">
                <a:effectLst/>
                <a:latin typeface="TimesNewRomanPSMT"/>
              </a:rPr>
              <a:t>éte</a:t>
            </a:r>
            <a:r>
              <a:rPr lang="en-GB" sz="1800" dirty="0">
                <a:effectLst/>
                <a:latin typeface="TimesNewRomanPSMT"/>
              </a:rPr>
              <a:t>́ </a:t>
            </a:r>
            <a:r>
              <a:rPr lang="en-GB" sz="1800" dirty="0" err="1">
                <a:effectLst/>
                <a:latin typeface="TimesNewRomanPSMT"/>
              </a:rPr>
              <a:t>déclare</a:t>
            </a:r>
            <a:r>
              <a:rPr lang="en-GB" sz="1800" dirty="0">
                <a:effectLst/>
                <a:latin typeface="TimesNewRomanPSMT"/>
              </a:rPr>
              <a:t>́ </a:t>
            </a:r>
            <a:r>
              <a:rPr lang="en-GB" sz="1800" b="1" dirty="0" err="1">
                <a:effectLst/>
                <a:latin typeface="TimesNewRomanPSMT"/>
              </a:rPr>
              <a:t>ambidextre</a:t>
            </a:r>
            <a:r>
              <a:rPr lang="en-GB" sz="1800" dirty="0">
                <a:effectLst/>
                <a:latin typeface="TimesNewRomanPSMT"/>
              </a:rPr>
              <a:t> 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A17BA6-C282-3FEB-CCE8-D292028AC39F}"/>
              </a:ext>
            </a:extLst>
          </p:cNvPr>
          <p:cNvSpPr/>
          <p:nvPr/>
        </p:nvSpPr>
        <p:spPr>
          <a:xfrm>
            <a:off x="0" y="1078566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7115DA-6379-04F0-E84B-A2708161F38E}"/>
              </a:ext>
            </a:extLst>
          </p:cNvPr>
          <p:cNvSpPr/>
          <p:nvPr/>
        </p:nvSpPr>
        <p:spPr>
          <a:xfrm>
            <a:off x="11749425" y="1077681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arallélogramme 11">
            <a:extLst>
              <a:ext uri="{FF2B5EF4-FFF2-40B4-BE49-F238E27FC236}">
                <a16:creationId xmlns:a16="http://schemas.microsoft.com/office/drawing/2014/main" id="{62DBBF30-B822-CD6F-A6AD-6A029B4753DD}"/>
              </a:ext>
            </a:extLst>
          </p:cNvPr>
          <p:cNvSpPr/>
          <p:nvPr/>
        </p:nvSpPr>
        <p:spPr>
          <a:xfrm rot="16200000" flipV="1">
            <a:off x="10917763" y="124296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7F952C-EF73-DA1C-F50E-F5BD5BB262F2}"/>
              </a:ext>
            </a:extLst>
          </p:cNvPr>
          <p:cNvSpPr txBox="1"/>
          <p:nvPr/>
        </p:nvSpPr>
        <p:spPr>
          <a:xfrm>
            <a:off x="11707317" y="6250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2</a:t>
            </a:r>
          </a:p>
        </p:txBody>
      </p:sp>
      <p:pic>
        <p:nvPicPr>
          <p:cNvPr id="14" name="Graphic 13" descr="Drawing Figure with solid fill">
            <a:extLst>
              <a:ext uri="{FF2B5EF4-FFF2-40B4-BE49-F238E27FC236}">
                <a16:creationId xmlns:a16="http://schemas.microsoft.com/office/drawing/2014/main" id="{9A364C8D-0E12-3BBB-6C7C-0019BB2A4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1424" y="244608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C7D87D-E5CB-90D6-F74E-A8ED6864C4B8}"/>
              </a:ext>
            </a:extLst>
          </p:cNvPr>
          <p:cNvSpPr txBox="1"/>
          <p:nvPr/>
        </p:nvSpPr>
        <p:spPr>
          <a:xfrm>
            <a:off x="1905824" y="2744243"/>
            <a:ext cx="6887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TimesNewRomanPSMT"/>
              </a:rPr>
              <a:t>8 participants </a:t>
            </a:r>
            <a:r>
              <a:rPr lang="en-GB" sz="1800" b="1" dirty="0" err="1">
                <a:effectLst/>
                <a:latin typeface="TimesNewRomanPSMT"/>
              </a:rPr>
              <a:t>en</a:t>
            </a:r>
            <a:r>
              <a:rPr lang="en-GB" sz="1800" b="1" dirty="0">
                <a:effectLst/>
                <a:latin typeface="TimesNewRomanPSMT"/>
              </a:rPr>
              <a:t> bonne </a:t>
            </a:r>
            <a:r>
              <a:rPr lang="en-GB" sz="1800" b="1" dirty="0" err="1">
                <a:effectLst/>
                <a:latin typeface="TimesNewRomanPSMT"/>
              </a:rPr>
              <a:t>sante</a:t>
            </a:r>
            <a:r>
              <a:rPr lang="en-GB" sz="1800" b="1" dirty="0">
                <a:effectLst/>
                <a:latin typeface="TimesNewRomanPSMT"/>
              </a:rPr>
              <a:t>́ </a:t>
            </a:r>
            <a:r>
              <a:rPr lang="en-GB" sz="1800" dirty="0">
                <a:effectLst/>
                <a:latin typeface="TimesNewRomanPSMT"/>
                <a:sym typeface="Wingdings" pitchFamily="2" charset="2"/>
              </a:rPr>
              <a:t>: ( </a:t>
            </a:r>
            <a:r>
              <a:rPr lang="en-GB" sz="1800" dirty="0">
                <a:effectLst/>
                <a:latin typeface="TimesNewRomanPSMT"/>
              </a:rPr>
              <a:t>5 hommes        et 3 femmes         )</a:t>
            </a:r>
          </a:p>
        </p:txBody>
      </p:sp>
      <p:pic>
        <p:nvPicPr>
          <p:cNvPr id="18" name="Graphic 17" descr="Male with solid fill">
            <a:extLst>
              <a:ext uri="{FF2B5EF4-FFF2-40B4-BE49-F238E27FC236}">
                <a16:creationId xmlns:a16="http://schemas.microsoft.com/office/drawing/2014/main" id="{C7090380-44BA-1599-AD9F-81AA2926A7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2646917"/>
            <a:ext cx="488559" cy="488559"/>
          </a:xfrm>
          <a:prstGeom prst="rect">
            <a:avLst/>
          </a:prstGeom>
        </p:spPr>
      </p:pic>
      <p:pic>
        <p:nvPicPr>
          <p:cNvPr id="20" name="Graphic 19" descr="Female with solid fill">
            <a:extLst>
              <a:ext uri="{FF2B5EF4-FFF2-40B4-BE49-F238E27FC236}">
                <a16:creationId xmlns:a16="http://schemas.microsoft.com/office/drawing/2014/main" id="{43241099-9129-8541-768E-4D9FD22BA7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02232" y="2680385"/>
            <a:ext cx="488559" cy="488559"/>
          </a:xfrm>
          <a:prstGeom prst="rect">
            <a:avLst/>
          </a:prstGeom>
        </p:spPr>
      </p:pic>
      <p:pic>
        <p:nvPicPr>
          <p:cNvPr id="22" name="Graphic 21" descr="Alterations &amp; Tailoring with solid fill">
            <a:extLst>
              <a:ext uri="{FF2B5EF4-FFF2-40B4-BE49-F238E27FC236}">
                <a16:creationId xmlns:a16="http://schemas.microsoft.com/office/drawing/2014/main" id="{ACD072E3-EF34-3A90-6534-EADF329B51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7049" y="3868974"/>
            <a:ext cx="638057" cy="638057"/>
          </a:xfrm>
          <a:prstGeom prst="rect">
            <a:avLst/>
          </a:prstGeom>
        </p:spPr>
      </p:pic>
      <p:pic>
        <p:nvPicPr>
          <p:cNvPr id="24" name="Graphic 23" descr="Weight Loss with solid fill">
            <a:extLst>
              <a:ext uri="{FF2B5EF4-FFF2-40B4-BE49-F238E27FC236}">
                <a16:creationId xmlns:a16="http://schemas.microsoft.com/office/drawing/2014/main" id="{1FF609EC-6CC0-880C-F121-190F86B72B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7049" y="4507031"/>
            <a:ext cx="572825" cy="57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outdoor, nature, mountain&#10;&#10;Description automatically generated">
            <a:extLst>
              <a:ext uri="{FF2B5EF4-FFF2-40B4-BE49-F238E27FC236}">
                <a16:creationId xmlns:a16="http://schemas.microsoft.com/office/drawing/2014/main" id="{97E5FB69-1660-F574-A30F-C324C9AF08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4000"/>
          </a:blip>
          <a:srcRect t="4597" b="77851"/>
          <a:stretch/>
        </p:blipFill>
        <p:spPr>
          <a:xfrm>
            <a:off x="0" y="1"/>
            <a:ext cx="12192000" cy="1325563"/>
          </a:xfrm>
          <a:prstGeom prst="rect">
            <a:avLst/>
          </a:prstGeom>
          <a:effectLst/>
        </p:spPr>
      </p:pic>
      <p:pic>
        <p:nvPicPr>
          <p:cNvPr id="1025" name="Picture 1" descr="page4image62275584">
            <a:extLst>
              <a:ext uri="{FF2B5EF4-FFF2-40B4-BE49-F238E27FC236}">
                <a16:creationId xmlns:a16="http://schemas.microsoft.com/office/drawing/2014/main" id="{2611115F-EB04-FA12-F8D1-4846A71D3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524"/>
          <a:stretch/>
        </p:blipFill>
        <p:spPr bwMode="auto">
          <a:xfrm>
            <a:off x="7373270" y="1480057"/>
            <a:ext cx="4475531" cy="514746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7AA457-A685-2433-F2EC-CD30AF584E6F}"/>
              </a:ext>
            </a:extLst>
          </p:cNvPr>
          <p:cNvSpPr txBox="1"/>
          <p:nvPr/>
        </p:nvSpPr>
        <p:spPr>
          <a:xfrm>
            <a:off x="7278569" y="717915"/>
            <a:ext cx="4944151" cy="41054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00" b="1" dirty="0" err="1">
                <a:solidFill>
                  <a:schemeClr val="bg1"/>
                </a:solidFill>
                <a:effectLst/>
                <a:latin typeface="Montserrat" pitchFamily="2" charset="77"/>
              </a:rPr>
              <a:t>Environnement</a:t>
            </a:r>
            <a:r>
              <a:rPr lang="en-US" sz="2400" b="1" dirty="0">
                <a:effectLst/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02FCF6-05CC-E58B-C04D-1D08DC313E1C}"/>
              </a:ext>
            </a:extLst>
          </p:cNvPr>
          <p:cNvSpPr txBox="1"/>
          <p:nvPr/>
        </p:nvSpPr>
        <p:spPr>
          <a:xfrm>
            <a:off x="337617" y="816071"/>
            <a:ext cx="60928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2400" b="1" dirty="0">
              <a:solidFill>
                <a:schemeClr val="bg1"/>
              </a:solidFill>
              <a:effectLst/>
              <a:latin typeface="Montserrat" pitchFamily="2" charset="77"/>
            </a:endParaRPr>
          </a:p>
          <a:p>
            <a:endParaRPr lang="en-GB" b="1" dirty="0">
              <a:latin typeface="TimesNewRomanPS"/>
            </a:endParaRPr>
          </a:p>
          <a:p>
            <a:r>
              <a:rPr lang="en-GB" sz="1800" b="1" dirty="0">
                <a:effectLst/>
                <a:latin typeface="TimesNewRomanPS"/>
              </a:rPr>
              <a:t>Robot</a:t>
            </a:r>
            <a:r>
              <a:rPr lang="en-GB" b="1" dirty="0">
                <a:latin typeface="TimesNewRomanPS"/>
              </a:rPr>
              <a:t>: </a:t>
            </a:r>
            <a:r>
              <a:rPr lang="en-GB" dirty="0">
                <a:latin typeface="TimesNewRomanPS"/>
              </a:rPr>
              <a:t>un </a:t>
            </a:r>
            <a:r>
              <a:rPr lang="en-GB" dirty="0">
                <a:latin typeface="TimesNewRomanPSMT"/>
              </a:rPr>
              <a:t>r</a:t>
            </a:r>
            <a:r>
              <a:rPr lang="en-GB" sz="1800" dirty="0">
                <a:effectLst/>
                <a:latin typeface="TimesNewRomanPSMT"/>
              </a:rPr>
              <a:t>obot mobile </a:t>
            </a:r>
            <a:r>
              <a:rPr lang="en-GB" sz="1800" dirty="0" err="1">
                <a:effectLst/>
                <a:latin typeface="TimesNewRomanPSMT"/>
              </a:rPr>
              <a:t>personnalise</a:t>
            </a:r>
            <a:r>
              <a:rPr lang="en-GB" sz="1800" dirty="0">
                <a:effectLst/>
                <a:latin typeface="TimesNewRomanPSMT"/>
              </a:rPr>
              <a:t>́ </a:t>
            </a:r>
            <a:r>
              <a:rPr lang="en-GB" sz="1800" dirty="0" err="1">
                <a:effectLst/>
                <a:latin typeface="TimesNewRomanPSMT"/>
              </a:rPr>
              <a:t>constitue</a:t>
            </a:r>
            <a:r>
              <a:rPr lang="en-GB" sz="1800" dirty="0">
                <a:effectLst/>
                <a:latin typeface="TimesNewRomanPSMT"/>
              </a:rPr>
              <a:t>́ </a:t>
            </a:r>
            <a:r>
              <a:rPr lang="en-GB" sz="1800" dirty="0" err="1">
                <a:effectLst/>
                <a:latin typeface="TimesNewRomanPSMT"/>
              </a:rPr>
              <a:t>d'une</a:t>
            </a:r>
            <a:r>
              <a:rPr lang="en-GB" sz="1800" dirty="0">
                <a:effectLst/>
                <a:latin typeface="TimesNewRomanPSMT"/>
              </a:rPr>
              <a:t> base de </a:t>
            </a:r>
            <a:r>
              <a:rPr lang="en-GB" dirty="0">
                <a:latin typeface="TimesNewRomanPSMT"/>
              </a:rPr>
              <a:t>F</a:t>
            </a:r>
            <a:r>
              <a:rPr lang="en-GB" sz="1800" dirty="0">
                <a:effectLst/>
                <a:latin typeface="TimesNewRomanPSMT"/>
              </a:rPr>
              <a:t>ret Fetch et d'un </a:t>
            </a:r>
            <a:r>
              <a:rPr lang="en-GB" sz="1800" dirty="0" err="1">
                <a:effectLst/>
                <a:latin typeface="TimesNewRomanPSMT"/>
              </a:rPr>
              <a:t>manipulateur</a:t>
            </a:r>
            <a:r>
              <a:rPr lang="en-GB" sz="1800" dirty="0">
                <a:effectLst/>
                <a:latin typeface="TimesNewRomanPSMT"/>
              </a:rPr>
              <a:t> de robot UR5. </a:t>
            </a:r>
            <a:endParaRPr lang="en-GB" dirty="0">
              <a:effectLst/>
            </a:endParaRPr>
          </a:p>
          <a:p>
            <a:r>
              <a:rPr lang="en-GB" sz="1800" b="1" dirty="0">
                <a:effectLst/>
                <a:latin typeface="TimesNewRomanPS"/>
              </a:rPr>
              <a:t> </a:t>
            </a:r>
            <a:endParaRPr lang="en-GB" dirty="0"/>
          </a:p>
        </p:txBody>
      </p:sp>
      <p:pic>
        <p:nvPicPr>
          <p:cNvPr id="1026" name="Picture 2" descr="page4image62318128">
            <a:extLst>
              <a:ext uri="{FF2B5EF4-FFF2-40B4-BE49-F238E27FC236}">
                <a16:creationId xmlns:a16="http://schemas.microsoft.com/office/drawing/2014/main" id="{A103A65D-BEA7-B3F2-7EA9-058A2BE47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993" y="2578731"/>
            <a:ext cx="1903528" cy="165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4image62311888">
            <a:extLst>
              <a:ext uri="{FF2B5EF4-FFF2-40B4-BE49-F238E27FC236}">
                <a16:creationId xmlns:a16="http://schemas.microsoft.com/office/drawing/2014/main" id="{AB92C142-B123-BC50-244F-DBA2ED895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10" y="2543679"/>
            <a:ext cx="1925433" cy="170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7372B6-7A6D-9E91-28C4-6A98D34F3C1D}"/>
              </a:ext>
            </a:extLst>
          </p:cNvPr>
          <p:cNvSpPr txBox="1"/>
          <p:nvPr/>
        </p:nvSpPr>
        <p:spPr>
          <a:xfrm>
            <a:off x="555377" y="4634620"/>
            <a:ext cx="60928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latin typeface="TimesNewRomanPSMT"/>
              </a:rPr>
              <a:t>E</a:t>
            </a:r>
            <a:r>
              <a:rPr lang="en-GB" sz="1800" b="1" dirty="0" err="1">
                <a:effectLst/>
                <a:latin typeface="TimesNewRomanPSMT"/>
              </a:rPr>
              <a:t>́quipements</a:t>
            </a:r>
            <a:r>
              <a:rPr lang="en-GB" sz="1800" b="1" dirty="0">
                <a:effectLst/>
                <a:latin typeface="TimesNewRomanPSMT"/>
              </a:rPr>
              <a:t> du robot : </a:t>
            </a:r>
            <a:br>
              <a:rPr lang="en-GB" sz="1800" b="1" dirty="0">
                <a:effectLst/>
                <a:latin typeface="TimesNewRomanPSMT"/>
              </a:rPr>
            </a:br>
            <a:endParaRPr lang="en-GB" sz="1800" b="1" dirty="0">
              <a:effectLst/>
              <a:latin typeface="TimesNewRomanPSMT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effectLst/>
                <a:latin typeface="TimesNewRomanPSMT"/>
              </a:rPr>
              <a:t>Lidar 2D </a:t>
            </a:r>
            <a:r>
              <a:rPr lang="en-GB" dirty="0" err="1">
                <a:effectLst/>
                <a:latin typeface="TimesNewRomanPSMT"/>
              </a:rPr>
              <a:t>intégre</a:t>
            </a:r>
            <a:r>
              <a:rPr lang="en-GB" dirty="0">
                <a:effectLst/>
                <a:latin typeface="TimesNewRomanPSMT"/>
              </a:rPr>
              <a:t>́ </a:t>
            </a:r>
            <a:endParaRPr lang="en-GB" dirty="0">
              <a:effectLst/>
              <a:latin typeface="SymbolMT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effectLst/>
                <a:latin typeface="TimesNewRomanPSMT"/>
              </a:rPr>
              <a:t>Webcam Logitech C920 </a:t>
            </a:r>
            <a:endParaRPr lang="en-GB" dirty="0">
              <a:effectLst/>
              <a:latin typeface="SymbolMT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effectLst/>
                <a:latin typeface="TimesNewRomanPSMT"/>
              </a:rPr>
              <a:t>Centrale </a:t>
            </a:r>
            <a:r>
              <a:rPr lang="en-GB" dirty="0" err="1">
                <a:effectLst/>
                <a:latin typeface="TimesNewRomanPSMT"/>
              </a:rPr>
              <a:t>inertielle</a:t>
            </a:r>
            <a:r>
              <a:rPr lang="en-GB" dirty="0">
                <a:effectLst/>
                <a:latin typeface="TimesNewRomanPSMT"/>
              </a:rPr>
              <a:t> 6D (IMU) </a:t>
            </a:r>
            <a:endParaRPr lang="en-GB" dirty="0">
              <a:effectLst/>
              <a:latin typeface="SymbolMT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effectLst/>
                <a:latin typeface="TimesNewRomanPSMT"/>
              </a:rPr>
              <a:t>2 </a:t>
            </a:r>
            <a:r>
              <a:rPr lang="en-GB" sz="1800" dirty="0">
                <a:effectLst/>
                <a:latin typeface="MinionPro"/>
              </a:rPr>
              <a:t>wheel encoders </a:t>
            </a:r>
            <a:endParaRPr lang="en-GB" dirty="0"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F6A424-918C-9032-CC8D-B03C4FED85E3}"/>
              </a:ext>
            </a:extLst>
          </p:cNvPr>
          <p:cNvSpPr/>
          <p:nvPr/>
        </p:nvSpPr>
        <p:spPr>
          <a:xfrm>
            <a:off x="0" y="1078566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205F12-022F-7AA1-7A76-92132887145F}"/>
              </a:ext>
            </a:extLst>
          </p:cNvPr>
          <p:cNvSpPr/>
          <p:nvPr/>
        </p:nvSpPr>
        <p:spPr>
          <a:xfrm>
            <a:off x="11749425" y="1077681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Parallélogramme 11">
            <a:extLst>
              <a:ext uri="{FF2B5EF4-FFF2-40B4-BE49-F238E27FC236}">
                <a16:creationId xmlns:a16="http://schemas.microsoft.com/office/drawing/2014/main" id="{10CC6582-6555-C746-394A-C5C38617FC9C}"/>
              </a:ext>
            </a:extLst>
          </p:cNvPr>
          <p:cNvSpPr/>
          <p:nvPr/>
        </p:nvSpPr>
        <p:spPr>
          <a:xfrm rot="16200000" flipV="1">
            <a:off x="10917763" y="124296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478DB-1DF3-2D05-7DF6-98266D7EC0CF}"/>
              </a:ext>
            </a:extLst>
          </p:cNvPr>
          <p:cNvSpPr txBox="1"/>
          <p:nvPr/>
        </p:nvSpPr>
        <p:spPr>
          <a:xfrm>
            <a:off x="357656" y="554461"/>
            <a:ext cx="62399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effectLst/>
                <a:latin typeface="Montserrat" pitchFamily="2" charset="77"/>
              </a:rPr>
              <a:t>Matériel</a:t>
            </a:r>
            <a:endParaRPr lang="en-FR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8E34A0-AEDA-DB3F-CD3F-ECE247E3E37C}"/>
              </a:ext>
            </a:extLst>
          </p:cNvPr>
          <p:cNvSpPr txBox="1"/>
          <p:nvPr/>
        </p:nvSpPr>
        <p:spPr>
          <a:xfrm>
            <a:off x="337617" y="62139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63255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outdoor, nature, mountain&#10;&#10;Description automatically generated">
            <a:extLst>
              <a:ext uri="{FF2B5EF4-FFF2-40B4-BE49-F238E27FC236}">
                <a16:creationId xmlns:a16="http://schemas.microsoft.com/office/drawing/2014/main" id="{FA3D3494-B52E-1906-B09F-235C280BEC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4000"/>
          </a:blip>
          <a:srcRect t="4597" b="77851"/>
          <a:stretch/>
        </p:blipFill>
        <p:spPr>
          <a:xfrm>
            <a:off x="0" y="1"/>
            <a:ext cx="12192000" cy="1325563"/>
          </a:xfrm>
          <a:prstGeom prst="rect">
            <a:avLst/>
          </a:prstGeom>
          <a:effectLst/>
        </p:spPr>
      </p:pic>
      <p:pic>
        <p:nvPicPr>
          <p:cNvPr id="1025" name="Picture 1" descr="page4image62275584">
            <a:extLst>
              <a:ext uri="{FF2B5EF4-FFF2-40B4-BE49-F238E27FC236}">
                <a16:creationId xmlns:a16="http://schemas.microsoft.com/office/drawing/2014/main" id="{2611115F-EB04-FA12-F8D1-4846A71D3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524"/>
          <a:stretch/>
        </p:blipFill>
        <p:spPr bwMode="auto">
          <a:xfrm>
            <a:off x="7023243" y="1453020"/>
            <a:ext cx="4475531" cy="514746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7AA457-A685-2433-F2EC-CD30AF584E6F}"/>
              </a:ext>
            </a:extLst>
          </p:cNvPr>
          <p:cNvSpPr txBox="1"/>
          <p:nvPr/>
        </p:nvSpPr>
        <p:spPr>
          <a:xfrm>
            <a:off x="7023243" y="717999"/>
            <a:ext cx="4944151" cy="41054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</a:rPr>
              <a:t>Environnement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02FCF6-05CC-E58B-C04D-1D08DC313E1C}"/>
              </a:ext>
            </a:extLst>
          </p:cNvPr>
          <p:cNvSpPr txBox="1"/>
          <p:nvPr/>
        </p:nvSpPr>
        <p:spPr>
          <a:xfrm>
            <a:off x="484752" y="817732"/>
            <a:ext cx="60928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NewRomanPS"/>
              <a:ea typeface="+mn-ea"/>
              <a:cs typeface="+mn-cs"/>
            </a:endParaRPr>
          </a:p>
          <a:p>
            <a:r>
              <a:rPr lang="en-GB" sz="1800" b="1" dirty="0">
                <a:effectLst/>
                <a:latin typeface="TimesNewRomanPS"/>
              </a:rPr>
              <a:t>Participant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7372B6-7A6D-9E91-28C4-6A98D34F3C1D}"/>
              </a:ext>
            </a:extLst>
          </p:cNvPr>
          <p:cNvSpPr txBox="1"/>
          <p:nvPr/>
        </p:nvSpPr>
        <p:spPr>
          <a:xfrm>
            <a:off x="593227" y="5163105"/>
            <a:ext cx="60928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effectLst/>
                <a:latin typeface="TimesNewRomanPSMT"/>
              </a:rPr>
              <a:t>Le participant utilise : </a:t>
            </a:r>
            <a:br>
              <a:rPr lang="en-GB" b="1" dirty="0">
                <a:effectLst/>
                <a:latin typeface="TimesNewRomanPSMT"/>
              </a:rPr>
            </a:br>
            <a:endParaRPr lang="en-GB" b="1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effectLst/>
                <a:latin typeface="TimesNewRomanPSMT"/>
              </a:rPr>
              <a:t>Xsens</a:t>
            </a:r>
            <a:r>
              <a:rPr lang="en-GB" dirty="0">
                <a:effectLst/>
                <a:latin typeface="TimesNewRomanPSMT"/>
              </a:rPr>
              <a:t> (IMU MOCAP) avec 17 </a:t>
            </a:r>
            <a:r>
              <a:rPr lang="en-GB" dirty="0" err="1">
                <a:effectLst/>
                <a:latin typeface="TimesNewRomanPSMT"/>
              </a:rPr>
              <a:t>capteurs</a:t>
            </a:r>
            <a:r>
              <a:rPr lang="en-GB" dirty="0">
                <a:effectLst/>
                <a:latin typeface="TimesNewRomanPSMT"/>
              </a:rPr>
              <a:t> </a:t>
            </a:r>
            <a:endParaRPr lang="en-GB" dirty="0">
              <a:effectLst/>
              <a:latin typeface="SymbolM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effectLst/>
                <a:latin typeface="TimesNewRomanPSMT"/>
              </a:rPr>
              <a:t>Tobii</a:t>
            </a:r>
            <a:r>
              <a:rPr lang="en-GB" dirty="0">
                <a:effectLst/>
                <a:latin typeface="TimesNewRomanPSMT"/>
              </a:rPr>
              <a:t> Pro Glasses 2 avec </a:t>
            </a:r>
            <a:r>
              <a:rPr lang="en-GB" dirty="0" err="1">
                <a:effectLst/>
                <a:latin typeface="TimesNewRomanPSMT"/>
              </a:rPr>
              <a:t>une</a:t>
            </a:r>
            <a:r>
              <a:rPr lang="en-GB" dirty="0">
                <a:effectLst/>
                <a:latin typeface="TimesNewRomanPSMT"/>
              </a:rPr>
              <a:t> </a:t>
            </a:r>
            <a:r>
              <a:rPr lang="en-GB" dirty="0" err="1">
                <a:effectLst/>
                <a:latin typeface="TimesNewRomanPSMT"/>
              </a:rPr>
              <a:t>caméra</a:t>
            </a:r>
            <a:r>
              <a:rPr lang="en-GB" dirty="0">
                <a:effectLst/>
                <a:latin typeface="TimesNewRomanPSMT"/>
              </a:rPr>
              <a:t>. </a:t>
            </a:r>
            <a:endParaRPr lang="en-GB" dirty="0">
              <a:effectLst/>
              <a:latin typeface="SymbolMT"/>
            </a:endParaRPr>
          </a:p>
        </p:txBody>
      </p:sp>
      <p:pic>
        <p:nvPicPr>
          <p:cNvPr id="3073" name="Picture 1" descr="page5image45886736">
            <a:extLst>
              <a:ext uri="{FF2B5EF4-FFF2-40B4-BE49-F238E27FC236}">
                <a16:creationId xmlns:a16="http://schemas.microsoft.com/office/drawing/2014/main" id="{76A2EC2E-FDD1-7B3F-A61D-32821248D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76" y="2112106"/>
            <a:ext cx="6340608" cy="291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AB3E61-AA29-BA4C-1A48-87C5C9A68F81}"/>
              </a:ext>
            </a:extLst>
          </p:cNvPr>
          <p:cNvSpPr/>
          <p:nvPr/>
        </p:nvSpPr>
        <p:spPr>
          <a:xfrm>
            <a:off x="0" y="1078566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D06444-531B-02EF-4BB0-5E0E50D98B85}"/>
              </a:ext>
            </a:extLst>
          </p:cNvPr>
          <p:cNvSpPr/>
          <p:nvPr/>
        </p:nvSpPr>
        <p:spPr>
          <a:xfrm>
            <a:off x="11749425" y="1077681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Parallélogramme 11">
            <a:extLst>
              <a:ext uri="{FF2B5EF4-FFF2-40B4-BE49-F238E27FC236}">
                <a16:creationId xmlns:a16="http://schemas.microsoft.com/office/drawing/2014/main" id="{DAB42C01-C35B-7B27-0041-7E5D585D10C1}"/>
              </a:ext>
            </a:extLst>
          </p:cNvPr>
          <p:cNvSpPr/>
          <p:nvPr/>
        </p:nvSpPr>
        <p:spPr>
          <a:xfrm rot="16200000" flipV="1">
            <a:off x="10917763" y="124296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F8DAB0-C813-E9E8-1360-C030EAC367E8}"/>
              </a:ext>
            </a:extLst>
          </p:cNvPr>
          <p:cNvSpPr txBox="1"/>
          <p:nvPr/>
        </p:nvSpPr>
        <p:spPr>
          <a:xfrm>
            <a:off x="387799" y="520935"/>
            <a:ext cx="6841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</a:rPr>
              <a:t>Materiel</a:t>
            </a:r>
            <a:endParaRPr lang="en-FR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936671-5F64-1541-B9D3-EBF880A19C76}"/>
              </a:ext>
            </a:extLst>
          </p:cNvPr>
          <p:cNvSpPr txBox="1"/>
          <p:nvPr/>
        </p:nvSpPr>
        <p:spPr>
          <a:xfrm>
            <a:off x="337617" y="62139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96008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nature, mountain&#10;&#10;Description automatically generated">
            <a:extLst>
              <a:ext uri="{FF2B5EF4-FFF2-40B4-BE49-F238E27FC236}">
                <a16:creationId xmlns:a16="http://schemas.microsoft.com/office/drawing/2014/main" id="{DA39CBE4-319D-06B4-1674-ACBC0787DD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4000"/>
          </a:blip>
          <a:srcRect t="4597" b="77851"/>
          <a:stretch/>
        </p:blipFill>
        <p:spPr>
          <a:xfrm>
            <a:off x="0" y="1"/>
            <a:ext cx="12192000" cy="1325563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1ACCB9-D2BF-839C-053C-806C20CF6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932" y="-409229"/>
            <a:ext cx="10515599" cy="148691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effectLst/>
                <a:latin typeface="Montserrat" pitchFamily="2" charset="77"/>
              </a:rPr>
              <a:t>Les </a:t>
            </a:r>
            <a:r>
              <a:rPr lang="en-US" sz="3200" b="1" kern="1200" dirty="0" err="1">
                <a:solidFill>
                  <a:schemeClr val="bg1"/>
                </a:solidFill>
                <a:effectLst/>
                <a:latin typeface="Montserrat" pitchFamily="2" charset="77"/>
              </a:rPr>
              <a:t>étapes</a:t>
            </a:r>
            <a:r>
              <a:rPr lang="en-US" sz="3200" b="1" kern="1200" dirty="0">
                <a:solidFill>
                  <a:schemeClr val="bg1"/>
                </a:solidFill>
                <a:effectLst/>
                <a:latin typeface="Montserrat" pitchFamily="2" charset="77"/>
              </a:rPr>
              <a:t> de </a:t>
            </a:r>
            <a:r>
              <a:rPr lang="en-US" sz="3200" b="1" kern="1200" dirty="0" err="1">
                <a:solidFill>
                  <a:schemeClr val="bg1"/>
                </a:solidFill>
                <a:effectLst/>
                <a:latin typeface="Montserrat" pitchFamily="2" charset="77"/>
              </a:rPr>
              <a:t>l’expérimentation</a:t>
            </a:r>
            <a:r>
              <a:rPr lang="en-US" sz="3200" b="1" kern="1200" dirty="0">
                <a:solidFill>
                  <a:schemeClr val="bg1"/>
                </a:solidFill>
                <a:effectLst/>
                <a:latin typeface="Montserrat" pitchFamily="2" charset="77"/>
              </a:rPr>
              <a:t> </a:t>
            </a:r>
            <a:endParaRPr lang="en-US" sz="3200" kern="1200" dirty="0">
              <a:solidFill>
                <a:schemeClr val="bg1"/>
              </a:solidFill>
              <a:latin typeface="Montserrat" pitchFamily="2" charset="77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049539-FAF8-57A1-9897-0040D2B71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523767"/>
              </p:ext>
            </p:extLst>
          </p:nvPr>
        </p:nvGraphicFramePr>
        <p:xfrm>
          <a:off x="838200" y="2102920"/>
          <a:ext cx="10515600" cy="3962515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2304861">
                  <a:extLst>
                    <a:ext uri="{9D8B030D-6E8A-4147-A177-3AD203B41FA5}">
                      <a16:colId xmlns:a16="http://schemas.microsoft.com/office/drawing/2014/main" val="113224826"/>
                    </a:ext>
                  </a:extLst>
                </a:gridCol>
                <a:gridCol w="4987924">
                  <a:extLst>
                    <a:ext uri="{9D8B030D-6E8A-4147-A177-3AD203B41FA5}">
                      <a16:colId xmlns:a16="http://schemas.microsoft.com/office/drawing/2014/main" val="682753602"/>
                    </a:ext>
                  </a:extLst>
                </a:gridCol>
                <a:gridCol w="3222815">
                  <a:extLst>
                    <a:ext uri="{9D8B030D-6E8A-4147-A177-3AD203B41FA5}">
                      <a16:colId xmlns:a16="http://schemas.microsoft.com/office/drawing/2014/main" val="2109839319"/>
                    </a:ext>
                  </a:extLst>
                </a:gridCol>
              </a:tblGrid>
              <a:tr h="425245">
                <a:tc>
                  <a:txBody>
                    <a:bodyPr/>
                    <a:lstStyle/>
                    <a:p>
                      <a:r>
                        <a:rPr lang="fr-FR" sz="1300" b="1" cap="all" spc="60" dirty="0">
                          <a:solidFill>
                            <a:schemeClr val="tx1"/>
                          </a:solidFill>
                          <a:effectLst/>
                        </a:rPr>
                        <a:t>Ordre des tâches</a:t>
                      </a:r>
                      <a:endParaRPr lang="en-FR" sz="1300" b="1" cap="all" spc="6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96647" marB="96647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sz="1300" b="1" cap="all" spc="60" dirty="0">
                          <a:solidFill>
                            <a:schemeClr val="tx1"/>
                          </a:solidFill>
                          <a:effectLst/>
                        </a:rPr>
                        <a:t>Description des tâches</a:t>
                      </a:r>
                      <a:endParaRPr lang="en-FR" sz="1300" b="1" cap="all" spc="6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96647" marB="96647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sz="1300" b="1" cap="all" spc="60">
                          <a:solidFill>
                            <a:schemeClr val="tx1"/>
                          </a:solidFill>
                          <a:effectLst/>
                        </a:rPr>
                        <a:t>Durée approximative</a:t>
                      </a:r>
                      <a:endParaRPr lang="en-FR" sz="1300" b="1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96647" marB="96647" anchor="b"/>
                </a:tc>
                <a:extLst>
                  <a:ext uri="{0D108BD9-81ED-4DB2-BD59-A6C34878D82A}">
                    <a16:rowId xmlns:a16="http://schemas.microsoft.com/office/drawing/2014/main" val="925492288"/>
                  </a:ext>
                </a:extLst>
              </a:tr>
              <a:tr h="393030">
                <a:tc>
                  <a:txBody>
                    <a:bodyPr/>
                    <a:lstStyle/>
                    <a:p>
                      <a:pPr algn="just"/>
                      <a:r>
                        <a:rPr lang="fr-FR" sz="1300" b="1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FR" sz="13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r>
                        <a:rPr lang="fr-FR" sz="1700" cap="none" spc="0" dirty="0">
                          <a:solidFill>
                            <a:schemeClr val="tx1"/>
                          </a:solidFill>
                          <a:effectLst/>
                        </a:rPr>
                        <a:t>Introduction à l’environnement et aux instruments </a:t>
                      </a:r>
                      <a:endParaRPr lang="en-FR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sz="1700" cap="none" spc="0">
                          <a:solidFill>
                            <a:schemeClr val="tx1"/>
                          </a:solidFill>
                          <a:effectLst/>
                        </a:rPr>
                        <a:t>5 mins</a:t>
                      </a:r>
                      <a:endParaRPr lang="en-FR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extLst>
                  <a:ext uri="{0D108BD9-81ED-4DB2-BD59-A6C34878D82A}">
                    <a16:rowId xmlns:a16="http://schemas.microsoft.com/office/drawing/2014/main" val="3918195785"/>
                  </a:ext>
                </a:extLst>
              </a:tr>
              <a:tr h="393030">
                <a:tc>
                  <a:txBody>
                    <a:bodyPr/>
                    <a:lstStyle/>
                    <a:p>
                      <a:pPr algn="just"/>
                      <a:r>
                        <a:rPr lang="fr-FR" sz="1300" b="1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FR" sz="13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r>
                        <a:rPr lang="fr-FR" sz="1700" cap="none" spc="0">
                          <a:solidFill>
                            <a:schemeClr val="tx1"/>
                          </a:solidFill>
                          <a:effectLst/>
                        </a:rPr>
                        <a:t>Recueillir des informations démographiques.</a:t>
                      </a:r>
                      <a:endParaRPr lang="en-FR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sz="1700" cap="none" spc="0">
                          <a:solidFill>
                            <a:schemeClr val="tx1"/>
                          </a:solidFill>
                          <a:effectLst/>
                        </a:rPr>
                        <a:t>2 mins</a:t>
                      </a:r>
                      <a:endParaRPr lang="en-FR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extLst>
                  <a:ext uri="{0D108BD9-81ED-4DB2-BD59-A6C34878D82A}">
                    <a16:rowId xmlns:a16="http://schemas.microsoft.com/office/drawing/2014/main" val="1839030749"/>
                  </a:ext>
                </a:extLst>
              </a:tr>
              <a:tr h="393030">
                <a:tc>
                  <a:txBody>
                    <a:bodyPr/>
                    <a:lstStyle/>
                    <a:p>
                      <a:pPr algn="just"/>
                      <a:r>
                        <a:rPr lang="fr-FR" sz="1300" b="1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FR" sz="13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r>
                        <a:rPr lang="fr-FR" sz="1700" cap="none" spc="0">
                          <a:solidFill>
                            <a:schemeClr val="tx1"/>
                          </a:solidFill>
                          <a:effectLst/>
                        </a:rPr>
                        <a:t>Fixation des capteurs IMU MOCAP.</a:t>
                      </a:r>
                      <a:endParaRPr lang="en-FR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sz="1700" cap="none" spc="0">
                          <a:solidFill>
                            <a:schemeClr val="tx1"/>
                          </a:solidFill>
                          <a:effectLst/>
                        </a:rPr>
                        <a:t>10 mins</a:t>
                      </a:r>
                      <a:endParaRPr lang="en-FR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extLst>
                  <a:ext uri="{0D108BD9-81ED-4DB2-BD59-A6C34878D82A}">
                    <a16:rowId xmlns:a16="http://schemas.microsoft.com/office/drawing/2014/main" val="3480777820"/>
                  </a:ext>
                </a:extLst>
              </a:tr>
              <a:tr h="393030">
                <a:tc>
                  <a:txBody>
                    <a:bodyPr/>
                    <a:lstStyle/>
                    <a:p>
                      <a:pPr algn="just"/>
                      <a:r>
                        <a:rPr lang="fr-FR" sz="1300" b="1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FR" sz="13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r>
                        <a:rPr lang="fr-FR" sz="1700" cap="none" spc="0">
                          <a:solidFill>
                            <a:schemeClr val="tx1"/>
                          </a:solidFill>
                          <a:effectLst/>
                        </a:rPr>
                        <a:t>Calibrage du système MOCAP.</a:t>
                      </a:r>
                      <a:endParaRPr lang="en-FR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sz="1700" cap="none" spc="0">
                          <a:solidFill>
                            <a:schemeClr val="tx1"/>
                          </a:solidFill>
                          <a:effectLst/>
                        </a:rPr>
                        <a:t>5 mins</a:t>
                      </a:r>
                      <a:endParaRPr lang="en-FR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extLst>
                  <a:ext uri="{0D108BD9-81ED-4DB2-BD59-A6C34878D82A}">
                    <a16:rowId xmlns:a16="http://schemas.microsoft.com/office/drawing/2014/main" val="274955830"/>
                  </a:ext>
                </a:extLst>
              </a:tr>
              <a:tr h="393030">
                <a:tc>
                  <a:txBody>
                    <a:bodyPr/>
                    <a:lstStyle/>
                    <a:p>
                      <a:pPr algn="just"/>
                      <a:r>
                        <a:rPr lang="fr-FR" sz="1300" b="1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FR" sz="13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r>
                        <a:rPr lang="fr-FR" sz="1700" cap="none" spc="0">
                          <a:solidFill>
                            <a:schemeClr val="tx1"/>
                          </a:solidFill>
                          <a:effectLst/>
                        </a:rPr>
                        <a:t>Mise en place de l'eye-tracker.</a:t>
                      </a:r>
                      <a:endParaRPr lang="en-FR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sz="1700" cap="none" spc="0">
                          <a:solidFill>
                            <a:schemeClr val="tx1"/>
                          </a:solidFill>
                          <a:effectLst/>
                        </a:rPr>
                        <a:t>2 mins</a:t>
                      </a:r>
                      <a:endParaRPr lang="en-FR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extLst>
                  <a:ext uri="{0D108BD9-81ED-4DB2-BD59-A6C34878D82A}">
                    <a16:rowId xmlns:a16="http://schemas.microsoft.com/office/drawing/2014/main" val="1688025333"/>
                  </a:ext>
                </a:extLst>
              </a:tr>
              <a:tr h="393030">
                <a:tc>
                  <a:txBody>
                    <a:bodyPr/>
                    <a:lstStyle/>
                    <a:p>
                      <a:pPr algn="just"/>
                      <a:r>
                        <a:rPr lang="fr-FR" sz="1300" b="1" cap="none" spc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FR" sz="13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r>
                        <a:rPr lang="fr-FR" sz="1700" cap="none" spc="0">
                          <a:solidFill>
                            <a:schemeClr val="tx1"/>
                          </a:solidFill>
                          <a:effectLst/>
                        </a:rPr>
                        <a:t>Calibrage du système de suivi oculaire.</a:t>
                      </a:r>
                      <a:endParaRPr lang="en-FR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sz="1700" cap="none" spc="0">
                          <a:solidFill>
                            <a:schemeClr val="tx1"/>
                          </a:solidFill>
                          <a:effectLst/>
                        </a:rPr>
                        <a:t>1 min</a:t>
                      </a:r>
                      <a:endParaRPr lang="en-FR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extLst>
                  <a:ext uri="{0D108BD9-81ED-4DB2-BD59-A6C34878D82A}">
                    <a16:rowId xmlns:a16="http://schemas.microsoft.com/office/drawing/2014/main" val="526429968"/>
                  </a:ext>
                </a:extLst>
              </a:tr>
              <a:tr h="393030">
                <a:tc>
                  <a:txBody>
                    <a:bodyPr/>
                    <a:lstStyle/>
                    <a:p>
                      <a:pPr algn="just"/>
                      <a:r>
                        <a:rPr lang="fr-FR" sz="1300" b="1" cap="none" spc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FR" sz="13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r>
                        <a:rPr lang="fr-FR" sz="1700" cap="none" spc="0">
                          <a:solidFill>
                            <a:schemeClr val="tx1"/>
                          </a:solidFill>
                          <a:effectLst/>
                        </a:rPr>
                        <a:t>Introduction des tâches.</a:t>
                      </a:r>
                      <a:endParaRPr lang="en-FR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sz="1700" cap="none" spc="0">
                          <a:solidFill>
                            <a:schemeClr val="tx1"/>
                          </a:solidFill>
                          <a:effectLst/>
                        </a:rPr>
                        <a:t>5 mins</a:t>
                      </a:r>
                      <a:endParaRPr lang="en-FR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extLst>
                  <a:ext uri="{0D108BD9-81ED-4DB2-BD59-A6C34878D82A}">
                    <a16:rowId xmlns:a16="http://schemas.microsoft.com/office/drawing/2014/main" val="1296579154"/>
                  </a:ext>
                </a:extLst>
              </a:tr>
              <a:tr h="393030">
                <a:tc>
                  <a:txBody>
                    <a:bodyPr/>
                    <a:lstStyle/>
                    <a:p>
                      <a:pPr algn="just"/>
                      <a:r>
                        <a:rPr lang="fr-FR" sz="1300" b="1" cap="none" spc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FR" sz="13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r>
                        <a:rPr lang="fr-FR" sz="1700" cap="none" spc="0">
                          <a:solidFill>
                            <a:schemeClr val="tx1"/>
                          </a:solidFill>
                          <a:effectLst/>
                        </a:rPr>
                        <a:t>Essais de prélèvement et de tri des commandes.</a:t>
                      </a:r>
                      <a:endParaRPr lang="en-FR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sz="1700" cap="none" spc="0">
                          <a:solidFill>
                            <a:schemeClr val="tx1"/>
                          </a:solidFill>
                          <a:effectLst/>
                        </a:rPr>
                        <a:t>2min × 10 répétions = 20 mins</a:t>
                      </a:r>
                      <a:endParaRPr lang="en-FR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extLst>
                  <a:ext uri="{0D108BD9-81ED-4DB2-BD59-A6C34878D82A}">
                    <a16:rowId xmlns:a16="http://schemas.microsoft.com/office/drawing/2014/main" val="4110268388"/>
                  </a:ext>
                </a:extLst>
              </a:tr>
              <a:tr h="393030">
                <a:tc>
                  <a:txBody>
                    <a:bodyPr/>
                    <a:lstStyle/>
                    <a:p>
                      <a:pPr algn="just"/>
                      <a:r>
                        <a:rPr lang="fr-FR" sz="1300" b="1" cap="none" spc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FR" sz="13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r>
                        <a:rPr lang="fr-FR" sz="1700" cap="none" spc="0">
                          <a:solidFill>
                            <a:schemeClr val="tx1"/>
                          </a:solidFill>
                          <a:effectLst/>
                        </a:rPr>
                        <a:t>Essais de vérification de l'inventaire.</a:t>
                      </a:r>
                      <a:endParaRPr lang="en-FR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sz="1700" cap="none" spc="0" dirty="0">
                          <a:solidFill>
                            <a:schemeClr val="tx1"/>
                          </a:solidFill>
                          <a:effectLst/>
                        </a:rPr>
                        <a:t>3min × 4 répétions = 12 mins</a:t>
                      </a:r>
                      <a:endParaRPr lang="en-FR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extLst>
                  <a:ext uri="{0D108BD9-81ED-4DB2-BD59-A6C34878D82A}">
                    <a16:rowId xmlns:a16="http://schemas.microsoft.com/office/drawing/2014/main" val="347467479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88C96EA-CC95-010E-5914-5EA37952BE65}"/>
              </a:ext>
            </a:extLst>
          </p:cNvPr>
          <p:cNvSpPr/>
          <p:nvPr/>
        </p:nvSpPr>
        <p:spPr>
          <a:xfrm>
            <a:off x="0" y="1078566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21AA8-032B-6FD0-3117-372494FCDDB3}"/>
              </a:ext>
            </a:extLst>
          </p:cNvPr>
          <p:cNvSpPr/>
          <p:nvPr/>
        </p:nvSpPr>
        <p:spPr>
          <a:xfrm>
            <a:off x="11749425" y="1077681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arallélogramme 11">
            <a:extLst>
              <a:ext uri="{FF2B5EF4-FFF2-40B4-BE49-F238E27FC236}">
                <a16:creationId xmlns:a16="http://schemas.microsoft.com/office/drawing/2014/main" id="{1A849661-7D69-2F5C-67AA-EB71E4619263}"/>
              </a:ext>
            </a:extLst>
          </p:cNvPr>
          <p:cNvSpPr/>
          <p:nvPr/>
        </p:nvSpPr>
        <p:spPr>
          <a:xfrm rot="16200000" flipV="1">
            <a:off x="10917763" y="124296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890708-7714-85A6-0AF3-8A012B5FA125}"/>
              </a:ext>
            </a:extLst>
          </p:cNvPr>
          <p:cNvSpPr txBox="1"/>
          <p:nvPr/>
        </p:nvSpPr>
        <p:spPr>
          <a:xfrm>
            <a:off x="337617" y="62139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78363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nature, mountain&#10;&#10;Description automatically generated">
            <a:extLst>
              <a:ext uri="{FF2B5EF4-FFF2-40B4-BE49-F238E27FC236}">
                <a16:creationId xmlns:a16="http://schemas.microsoft.com/office/drawing/2014/main" id="{F6A34154-699B-F40A-ADB9-40CE9B8A9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4000"/>
          </a:blip>
          <a:srcRect t="4597" b="77851"/>
          <a:stretch/>
        </p:blipFill>
        <p:spPr>
          <a:xfrm>
            <a:off x="0" y="1"/>
            <a:ext cx="12192000" cy="1325563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A5B71F-BE55-DE4E-0520-64D3A5260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155063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bg1"/>
                </a:solidFill>
                <a:latin typeface="Montserrat" pitchFamily="2" charset="77"/>
              </a:rPr>
              <a:t>Les </a:t>
            </a:r>
            <a:r>
              <a:rPr lang="en-US" b="1" kern="1200" dirty="0" err="1">
                <a:solidFill>
                  <a:schemeClr val="bg1"/>
                </a:solidFill>
                <a:latin typeface="Montserrat" pitchFamily="2" charset="77"/>
              </a:rPr>
              <a:t>tâches</a:t>
            </a:r>
            <a:r>
              <a:rPr lang="en-US" b="1" kern="1200" dirty="0">
                <a:solidFill>
                  <a:schemeClr val="bg1"/>
                </a:solidFill>
                <a:latin typeface="Montserrat" pitchFamily="2" charset="77"/>
              </a:rPr>
              <a:t> : </a:t>
            </a:r>
            <a:endParaRPr lang="en-US" kern="12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5121" name="Picture 1" descr="page6image62293424">
            <a:extLst>
              <a:ext uri="{FF2B5EF4-FFF2-40B4-BE49-F238E27FC236}">
                <a16:creationId xmlns:a16="http://schemas.microsoft.com/office/drawing/2014/main" id="{FF5C1FE9-9D37-B772-09C8-398F492CF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6715" y="1427383"/>
            <a:ext cx="8458565" cy="444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26E346-990E-AD71-8E40-04CF48B11BBA}"/>
              </a:ext>
            </a:extLst>
          </p:cNvPr>
          <p:cNvSpPr txBox="1"/>
          <p:nvPr/>
        </p:nvSpPr>
        <p:spPr>
          <a:xfrm>
            <a:off x="1842268" y="5971268"/>
            <a:ext cx="8507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>
                <a:effectLst/>
                <a:latin typeface="TimesNewRomanPS"/>
              </a:rPr>
              <a:t>La </a:t>
            </a:r>
            <a:r>
              <a:rPr lang="en-GB" sz="1800" b="1" dirty="0" err="1">
                <a:effectLst/>
                <a:latin typeface="TimesNewRomanPS"/>
              </a:rPr>
              <a:t>tâche</a:t>
            </a:r>
            <a:r>
              <a:rPr lang="en-GB" sz="1800" b="1" dirty="0">
                <a:effectLst/>
                <a:latin typeface="TimesNewRomanPS"/>
              </a:rPr>
              <a:t> I </a:t>
            </a:r>
            <a:r>
              <a:rPr lang="en-GB" sz="1800" dirty="0" err="1">
                <a:effectLst/>
                <a:latin typeface="TimesNewRomanPSMT"/>
              </a:rPr>
              <a:t>consistait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en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une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sélection</a:t>
            </a:r>
            <a:r>
              <a:rPr lang="en-GB" sz="1800" dirty="0">
                <a:effectLst/>
                <a:latin typeface="TimesNewRomanPSMT"/>
              </a:rPr>
              <a:t> de </a:t>
            </a:r>
            <a:r>
              <a:rPr lang="en-GB" sz="1800" dirty="0" err="1">
                <a:effectLst/>
                <a:latin typeface="TimesNewRomanPSMT"/>
              </a:rPr>
              <a:t>commandes</a:t>
            </a:r>
            <a:r>
              <a:rPr lang="en-GB" sz="1800" dirty="0">
                <a:effectLst/>
                <a:latin typeface="TimesNewRomanPSMT"/>
              </a:rPr>
              <a:t> et un tri </a:t>
            </a:r>
            <a:r>
              <a:rPr lang="en-FR" sz="1800" dirty="0">
                <a:effectLst/>
                <a:latin typeface="TimesNewRomanPSMT"/>
              </a:rPr>
              <a:t> (order sorting and pecking)</a:t>
            </a:r>
          </a:p>
          <a:p>
            <a:r>
              <a:rPr lang="en-FR" b="1" dirty="0">
                <a:latin typeface="TimesNewRomanPSMT"/>
              </a:rPr>
              <a:t>La tache II  </a:t>
            </a:r>
            <a:r>
              <a:rPr lang="en-GB" sz="1800" dirty="0" err="1">
                <a:effectLst/>
                <a:latin typeface="TimesNewRomanPSMT"/>
              </a:rPr>
              <a:t>consistait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en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une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vérification</a:t>
            </a:r>
            <a:r>
              <a:rPr lang="en-GB" sz="1800" dirty="0">
                <a:effectLst/>
                <a:latin typeface="TimesNewRomanPSMT"/>
              </a:rPr>
              <a:t> de </a:t>
            </a:r>
            <a:r>
              <a:rPr lang="en-GB" sz="1800" dirty="0" err="1">
                <a:effectLst/>
                <a:latin typeface="TimesNewRomanPSMT"/>
              </a:rPr>
              <a:t>l'inventaire</a:t>
            </a:r>
            <a:r>
              <a:rPr lang="en-GB" sz="1800" dirty="0">
                <a:effectLst/>
                <a:latin typeface="TimesNewRomanPSMT"/>
              </a:rPr>
              <a:t> (inventory checking)</a:t>
            </a:r>
            <a:endParaRPr lang="en-GB" sz="1800" dirty="0">
              <a:effectLst/>
              <a:latin typeface="TimesNewRomanPS"/>
            </a:endParaRPr>
          </a:p>
          <a:p>
            <a:endParaRPr lang="en-GB" b="1" dirty="0">
              <a:effectLst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1D5082-2374-EC13-73AC-C82B65751C46}"/>
              </a:ext>
            </a:extLst>
          </p:cNvPr>
          <p:cNvSpPr/>
          <p:nvPr/>
        </p:nvSpPr>
        <p:spPr>
          <a:xfrm>
            <a:off x="0" y="1078566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F9E993-8517-21EE-E375-1634802A06D0}"/>
              </a:ext>
            </a:extLst>
          </p:cNvPr>
          <p:cNvSpPr/>
          <p:nvPr/>
        </p:nvSpPr>
        <p:spPr>
          <a:xfrm>
            <a:off x="11749425" y="1077681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arallélogramme 11">
            <a:extLst>
              <a:ext uri="{FF2B5EF4-FFF2-40B4-BE49-F238E27FC236}">
                <a16:creationId xmlns:a16="http://schemas.microsoft.com/office/drawing/2014/main" id="{667AA663-E17A-0230-BE55-67AA54B51672}"/>
              </a:ext>
            </a:extLst>
          </p:cNvPr>
          <p:cNvSpPr/>
          <p:nvPr/>
        </p:nvSpPr>
        <p:spPr>
          <a:xfrm rot="16200000" flipV="1">
            <a:off x="10917763" y="124296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EDE8DF-6288-444A-A0AC-E5ED57929E97}"/>
              </a:ext>
            </a:extLst>
          </p:cNvPr>
          <p:cNvSpPr txBox="1"/>
          <p:nvPr/>
        </p:nvSpPr>
        <p:spPr>
          <a:xfrm>
            <a:off x="337617" y="62139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0531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nature, mountain&#10;&#10;Description automatically generated">
            <a:extLst>
              <a:ext uri="{FF2B5EF4-FFF2-40B4-BE49-F238E27FC236}">
                <a16:creationId xmlns:a16="http://schemas.microsoft.com/office/drawing/2014/main" id="{E26D17EE-26B9-C307-5D00-B1D0A704BE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4000"/>
          </a:blip>
          <a:srcRect t="4597" b="77851"/>
          <a:stretch/>
        </p:blipFill>
        <p:spPr>
          <a:xfrm>
            <a:off x="0" y="1"/>
            <a:ext cx="12192000" cy="1325563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AF5ED1-0D73-4109-D6E1-FFF2C08F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18" y="610349"/>
            <a:ext cx="5651949" cy="662081"/>
          </a:xfrm>
        </p:spPr>
        <p:txBody>
          <a:bodyPr anchor="ctr">
            <a:noAutofit/>
          </a:bodyPr>
          <a:lstStyle/>
          <a:p>
            <a:r>
              <a:rPr lang="en-GB" sz="3200" b="1" dirty="0">
                <a:solidFill>
                  <a:schemeClr val="bg1"/>
                </a:solidFill>
                <a:effectLst/>
                <a:latin typeface="Montserrat" pitchFamily="2" charset="77"/>
              </a:rPr>
              <a:t>Architecture de Dataset </a:t>
            </a:r>
            <a:br>
              <a:rPr lang="en-GB" sz="3200" b="1" dirty="0">
                <a:solidFill>
                  <a:schemeClr val="bg1"/>
                </a:solidFill>
                <a:effectLst/>
                <a:latin typeface="Montserrat" pitchFamily="2" charset="77"/>
              </a:rPr>
            </a:br>
            <a:endParaRPr lang="en-FR" sz="32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145" name="Picture 1" descr="page7image62330352">
            <a:extLst>
              <a:ext uri="{FF2B5EF4-FFF2-40B4-BE49-F238E27FC236}">
                <a16:creationId xmlns:a16="http://schemas.microsoft.com/office/drawing/2014/main" id="{44AB7D4A-27E0-0CAC-EC52-727D71528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06" b="-1"/>
          <a:stretch/>
        </p:blipFill>
        <p:spPr bwMode="auto">
          <a:xfrm>
            <a:off x="6855115" y="1325564"/>
            <a:ext cx="5336885" cy="51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DAAB5E-73C4-912B-5F81-B7E57AAA9192}"/>
              </a:ext>
            </a:extLst>
          </p:cNvPr>
          <p:cNvSpPr txBox="1"/>
          <p:nvPr/>
        </p:nvSpPr>
        <p:spPr>
          <a:xfrm>
            <a:off x="681118" y="1589644"/>
            <a:ext cx="5999592" cy="635748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600" b="1" dirty="0">
                <a:solidFill>
                  <a:srgbClr val="000000"/>
                </a:solidFill>
                <a:effectLst/>
                <a:latin typeface="Montserrat" pitchFamily="2" charset="77"/>
              </a:rPr>
              <a:t>Le dossier Fetch Freight ROSBAG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: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Contient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toutes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les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données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de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capteur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du robot dans le format </a:t>
            </a:r>
            <a:r>
              <a:rPr lang="en-GB" sz="1600" b="1" dirty="0" err="1">
                <a:solidFill>
                  <a:srgbClr val="000000"/>
                </a:solidFill>
                <a:effectLst/>
                <a:latin typeface="TimesNewRomanPSMT"/>
              </a:rPr>
              <a:t>rosbag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. </a:t>
            </a:r>
            <a:endParaRPr lang="en-GB" sz="1600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E54AE3-BB4E-EB40-1E64-040B59FC1056}"/>
              </a:ext>
            </a:extLst>
          </p:cNvPr>
          <p:cNvSpPr txBox="1"/>
          <p:nvPr/>
        </p:nvSpPr>
        <p:spPr>
          <a:xfrm>
            <a:off x="681118" y="2381598"/>
            <a:ext cx="5999592" cy="908212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600" b="1" dirty="0">
                <a:solidFill>
                  <a:srgbClr val="000000"/>
                </a:solidFill>
                <a:effectLst/>
                <a:latin typeface="Montserrat" pitchFamily="2" charset="77"/>
              </a:rPr>
              <a:t>Le dossier Participant Data Sheet : 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Les conditions d'essai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et la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durée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des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tâches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ont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éte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́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enregistrées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dans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le "Feuillet de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données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des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participants.docx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".  </a:t>
            </a:r>
            <a:endParaRPr lang="en-GB" sz="1600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DACDAE-9349-7B7B-6677-5DA87EE289B8}"/>
              </a:ext>
            </a:extLst>
          </p:cNvPr>
          <p:cNvSpPr txBox="1"/>
          <p:nvPr/>
        </p:nvSpPr>
        <p:spPr>
          <a:xfrm>
            <a:off x="681118" y="3523752"/>
            <a:ext cx="5999592" cy="1180675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600" b="1" dirty="0">
                <a:solidFill>
                  <a:srgbClr val="000000"/>
                </a:solidFill>
                <a:effectLst/>
                <a:latin typeface="Montserrat" pitchFamily="2" charset="77"/>
              </a:rPr>
              <a:t>Le dossier </a:t>
            </a:r>
            <a:r>
              <a:rPr lang="en-GB" sz="1600" b="1" dirty="0" err="1">
                <a:solidFill>
                  <a:srgbClr val="000000"/>
                </a:solidFill>
                <a:effectLst/>
                <a:latin typeface="Montserrat" pitchFamily="2" charset="77"/>
              </a:rPr>
              <a:t>Tobii</a:t>
            </a:r>
            <a:r>
              <a:rPr lang="en-GB" sz="1600" b="1" dirty="0">
                <a:solidFill>
                  <a:srgbClr val="000000"/>
                </a:solidFill>
                <a:effectLst/>
                <a:latin typeface="Montserrat" pitchFamily="2" charset="77"/>
              </a:rPr>
              <a:t> Eye Tracking Data: 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Les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données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de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suivi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des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yeux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,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telles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que les directions du regard et les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mouvements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des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yeux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,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ont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éte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́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enregistrées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dans 112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fichiers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Excel et mp4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(8 participants × 14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essais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). </a:t>
            </a:r>
            <a:endParaRPr lang="en-GB" sz="1600" dirty="0"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31CA1-24AC-67F7-02BF-B84DE8AC68BD}"/>
              </a:ext>
            </a:extLst>
          </p:cNvPr>
          <p:cNvSpPr txBox="1"/>
          <p:nvPr/>
        </p:nvSpPr>
        <p:spPr>
          <a:xfrm>
            <a:off x="681118" y="4938369"/>
            <a:ext cx="5999592" cy="1180675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600" b="1" dirty="0">
                <a:solidFill>
                  <a:srgbClr val="000000"/>
                </a:solidFill>
                <a:effectLst/>
                <a:latin typeface="Montserrat" pitchFamily="2" charset="77"/>
              </a:rPr>
              <a:t>Le dossier </a:t>
            </a:r>
            <a:r>
              <a:rPr lang="en-GB" sz="1600" b="1" dirty="0" err="1">
                <a:solidFill>
                  <a:srgbClr val="000000"/>
                </a:solidFill>
                <a:effectLst/>
                <a:latin typeface="Montserrat" pitchFamily="2" charset="77"/>
              </a:rPr>
              <a:t>Xsens</a:t>
            </a:r>
            <a:r>
              <a:rPr lang="en-GB" sz="1600" b="1" dirty="0">
                <a:solidFill>
                  <a:srgbClr val="000000"/>
                </a:solidFill>
                <a:effectLst/>
                <a:latin typeface="Montserrat" pitchFamily="2" charset="77"/>
              </a:rPr>
              <a:t> Mocap</a:t>
            </a:r>
            <a:r>
              <a:rPr lang="en-GB" sz="1600" dirty="0">
                <a:solidFill>
                  <a:srgbClr val="000000"/>
                </a:solidFill>
                <a:effectLst/>
                <a:latin typeface="Montserrat" pitchFamily="2" charset="77"/>
              </a:rPr>
              <a:t>: 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Il y a un total de 112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fichiers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Excel </a:t>
            </a:r>
            <a:endParaRPr lang="en-GB" sz="1600" dirty="0">
              <a:solidFill>
                <a:srgbClr val="000000"/>
              </a:solidFill>
              <a:latin typeface="TimesNewRomanPSMT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(8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dessiers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× 14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essais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). Dans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chaque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dossier, les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fichiers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d'essai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contiennent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les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informations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de temps et les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données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de position de 23 articulations,.</a:t>
            </a:r>
            <a:endParaRPr lang="en-GB" sz="1600" dirty="0">
              <a:effectLst/>
              <a:latin typeface="TimesNewRomanPSM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C0ED93-3763-9AD2-B026-3471BF125ACD}"/>
              </a:ext>
            </a:extLst>
          </p:cNvPr>
          <p:cNvSpPr/>
          <p:nvPr/>
        </p:nvSpPr>
        <p:spPr>
          <a:xfrm>
            <a:off x="0" y="1078566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0A2C8D-8608-3411-C3BF-99888441D03F}"/>
              </a:ext>
            </a:extLst>
          </p:cNvPr>
          <p:cNvSpPr/>
          <p:nvPr/>
        </p:nvSpPr>
        <p:spPr>
          <a:xfrm>
            <a:off x="11749425" y="1077681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Parallélogramme 11">
            <a:extLst>
              <a:ext uri="{FF2B5EF4-FFF2-40B4-BE49-F238E27FC236}">
                <a16:creationId xmlns:a16="http://schemas.microsoft.com/office/drawing/2014/main" id="{3B61BB06-69E9-E0C6-CA44-A83565F37422}"/>
              </a:ext>
            </a:extLst>
          </p:cNvPr>
          <p:cNvSpPr/>
          <p:nvPr/>
        </p:nvSpPr>
        <p:spPr>
          <a:xfrm rot="16200000" flipV="1">
            <a:off x="10917763" y="124296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28DBA-22FB-8692-966A-CE984E41B81D}"/>
              </a:ext>
            </a:extLst>
          </p:cNvPr>
          <p:cNvSpPr txBox="1"/>
          <p:nvPr/>
        </p:nvSpPr>
        <p:spPr>
          <a:xfrm>
            <a:off x="11598582" y="61945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96165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B6A1682-FBF6-A844-9D26-478B7BEE5C56}"/>
              </a:ext>
            </a:extLst>
          </p:cNvPr>
          <p:cNvGrpSpPr/>
          <p:nvPr/>
        </p:nvGrpSpPr>
        <p:grpSpPr>
          <a:xfrm>
            <a:off x="477165" y="1364720"/>
            <a:ext cx="6898064" cy="4150997"/>
            <a:chOff x="2173761" y="3048737"/>
            <a:chExt cx="13804933" cy="8307292"/>
          </a:xfrm>
        </p:grpSpPr>
        <p:sp useBgFill="1">
          <p:nvSpPr>
            <p:cNvPr id="8" name="Graphic 5">
              <a:extLst>
                <a:ext uri="{FF2B5EF4-FFF2-40B4-BE49-F238E27FC236}">
                  <a16:creationId xmlns:a16="http://schemas.microsoft.com/office/drawing/2014/main" id="{A39DC229-8D82-004C-BA32-9AC8DBAB0D6B}"/>
                </a:ext>
              </a:extLst>
            </p:cNvPr>
            <p:cNvSpPr/>
            <p:nvPr/>
          </p:nvSpPr>
          <p:spPr>
            <a:xfrm rot="14704215">
              <a:off x="5496506" y="1844622"/>
              <a:ext cx="2329850" cy="4738079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635000" dist="254000" dir="18900000" algn="l" rotWithShape="0">
                <a:prstClr val="black">
                  <a:alpha val="20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9" name="Graphic 5">
              <a:extLst>
                <a:ext uri="{FF2B5EF4-FFF2-40B4-BE49-F238E27FC236}">
                  <a16:creationId xmlns:a16="http://schemas.microsoft.com/office/drawing/2014/main" id="{59E4E5C4-D2EC-6E48-A2D6-D6C0AC9D97D8}"/>
                </a:ext>
              </a:extLst>
            </p:cNvPr>
            <p:cNvSpPr/>
            <p:nvPr/>
          </p:nvSpPr>
          <p:spPr>
            <a:xfrm rot="14704215">
              <a:off x="10549026" y="8727948"/>
              <a:ext cx="2092008" cy="3164153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/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0" name="Graphic 5">
              <a:extLst>
                <a:ext uri="{FF2B5EF4-FFF2-40B4-BE49-F238E27FC236}">
                  <a16:creationId xmlns:a16="http://schemas.microsoft.com/office/drawing/2014/main" id="{DEC96436-901C-4748-B0BC-4601D1423856}"/>
                </a:ext>
              </a:extLst>
            </p:cNvPr>
            <p:cNvSpPr/>
            <p:nvPr/>
          </p:nvSpPr>
          <p:spPr>
            <a:xfrm rot="14704215">
              <a:off x="5954901" y="1563660"/>
              <a:ext cx="2329850" cy="6797208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635000" dist="254000" dir="18900000" algn="l" rotWithShape="0">
                <a:prstClr val="black">
                  <a:alpha val="20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1" name="Graphic 5">
              <a:extLst>
                <a:ext uri="{FF2B5EF4-FFF2-40B4-BE49-F238E27FC236}">
                  <a16:creationId xmlns:a16="http://schemas.microsoft.com/office/drawing/2014/main" id="{257C32E3-5DAF-8F4F-8D50-FAF7EABFAF99}"/>
                </a:ext>
              </a:extLst>
            </p:cNvPr>
            <p:cNvSpPr/>
            <p:nvPr/>
          </p:nvSpPr>
          <p:spPr>
            <a:xfrm rot="14704215">
              <a:off x="6948343" y="532449"/>
              <a:ext cx="2329850" cy="10749281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88000" sy="88000" algn="l" rotWithShape="0">
                <a:prstClr val="black">
                  <a:alpha val="56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2" name="Graphic 5">
              <a:extLst>
                <a:ext uri="{FF2B5EF4-FFF2-40B4-BE49-F238E27FC236}">
                  <a16:creationId xmlns:a16="http://schemas.microsoft.com/office/drawing/2014/main" id="{CFADCF63-EE0D-D14D-AF76-DDBEF5D6F18A}"/>
                </a:ext>
              </a:extLst>
            </p:cNvPr>
            <p:cNvSpPr/>
            <p:nvPr/>
          </p:nvSpPr>
          <p:spPr>
            <a:xfrm rot="14704215">
              <a:off x="7911303" y="164590"/>
              <a:ext cx="2329850" cy="13804933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>
                  <a:alpha val="55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4" name="Graphic 5">
              <a:extLst>
                <a:ext uri="{FF2B5EF4-FFF2-40B4-BE49-F238E27FC236}">
                  <a16:creationId xmlns:a16="http://schemas.microsoft.com/office/drawing/2014/main" id="{9248E15C-D193-284D-A7D4-B536220D6F91}"/>
                </a:ext>
              </a:extLst>
            </p:cNvPr>
            <p:cNvSpPr/>
            <p:nvPr/>
          </p:nvSpPr>
          <p:spPr>
            <a:xfrm rot="14704215">
              <a:off x="9742239" y="5529727"/>
              <a:ext cx="2329850" cy="7802825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/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3" name="Graphic 5">
              <a:extLst>
                <a:ext uri="{FF2B5EF4-FFF2-40B4-BE49-F238E27FC236}">
                  <a16:creationId xmlns:a16="http://schemas.microsoft.com/office/drawing/2014/main" id="{C0C0EBC3-AC9E-1A49-A66D-C54C70EB3D47}"/>
                </a:ext>
              </a:extLst>
            </p:cNvPr>
            <p:cNvSpPr/>
            <p:nvPr/>
          </p:nvSpPr>
          <p:spPr>
            <a:xfrm rot="14704215">
              <a:off x="8863634" y="2857323"/>
              <a:ext cx="2329850" cy="10749281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>
                  <a:alpha val="55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</p:grpSp>
      <p:sp>
        <p:nvSpPr>
          <p:cNvPr id="2" name="Title 6">
            <a:extLst>
              <a:ext uri="{FF2B5EF4-FFF2-40B4-BE49-F238E27FC236}">
                <a16:creationId xmlns:a16="http://schemas.microsoft.com/office/drawing/2014/main" id="{549A23F7-817F-4DB5-B657-E5EE4235B2D1}"/>
              </a:ext>
            </a:extLst>
          </p:cNvPr>
          <p:cNvSpPr txBox="1">
            <a:spLocks/>
          </p:cNvSpPr>
          <p:nvPr/>
        </p:nvSpPr>
        <p:spPr>
          <a:xfrm>
            <a:off x="2362834" y="1778832"/>
            <a:ext cx="7466332" cy="2931832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lt-LT" sz="7200" dirty="0" err="1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Exploitation</a:t>
            </a:r>
            <a:r>
              <a:rPr lang="lt-LT" sz="7200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 et </a:t>
            </a:r>
            <a:r>
              <a:rPr lang="lt-LT" sz="7200" dirty="0" err="1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analyse</a:t>
            </a:r>
            <a:r>
              <a:rPr lang="lt-LT" sz="7200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 du </a:t>
            </a:r>
            <a:r>
              <a:rPr lang="lt-LT" sz="7200" dirty="0" err="1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jeu</a:t>
            </a:r>
            <a:r>
              <a:rPr lang="lt-LT" sz="7200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 de </a:t>
            </a:r>
            <a:r>
              <a:rPr lang="lt-LT" sz="7200" dirty="0" err="1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données</a:t>
            </a:r>
            <a:r>
              <a:rPr lang="lt-LT" sz="7200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 </a:t>
            </a:r>
          </a:p>
          <a:p>
            <a:pPr algn="ctr">
              <a:defRPr/>
            </a:pPr>
            <a:endParaRPr lang="lt-LT" dirty="0">
              <a:solidFill>
                <a:sysClr val="window" lastClr="FFFFFF"/>
              </a:solidFill>
              <a:effectLst>
                <a:outerShdw blurRad="381000" dist="176531" dir="5400000" algn="t" rotWithShape="0">
                  <a:srgbClr val="3B1B6B">
                    <a:alpha val="30000"/>
                  </a:srgbClr>
                </a:outerShdw>
              </a:effectLst>
              <a:latin typeface="Montserrat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DA813-6469-A2A3-A60E-4F6FC02A3B19}"/>
              </a:ext>
            </a:extLst>
          </p:cNvPr>
          <p:cNvSpPr txBox="1"/>
          <p:nvPr/>
        </p:nvSpPr>
        <p:spPr>
          <a:xfrm>
            <a:off x="11006667" y="60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883796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84A5C247-F029-867E-DA9F-DC3B9BD6D1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5878"/>
          <a:stretch/>
        </p:blipFill>
        <p:spPr>
          <a:xfrm>
            <a:off x="0" y="2"/>
            <a:ext cx="12192000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E6780-D41E-3E41-2FF0-CD0FF545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67" y="104462"/>
            <a:ext cx="12547215" cy="1325563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Montserrat" pitchFamily="2" charset="77"/>
              </a:rPr>
              <a:t>Exploitation et analyse du jeu de </a:t>
            </a:r>
            <a:r>
              <a:rPr lang="en-GB" sz="3600" b="1" dirty="0" err="1">
                <a:solidFill>
                  <a:schemeClr val="bg1"/>
                </a:solidFill>
                <a:latin typeface="Montserrat" pitchFamily="2" charset="77"/>
              </a:rPr>
              <a:t>données</a:t>
            </a:r>
            <a:endParaRPr lang="en-FR" sz="36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3519E-F3A2-6EB1-B46F-3596EA4BF651}"/>
              </a:ext>
            </a:extLst>
          </p:cNvPr>
          <p:cNvSpPr txBox="1"/>
          <p:nvPr/>
        </p:nvSpPr>
        <p:spPr>
          <a:xfrm>
            <a:off x="1098478" y="1690688"/>
            <a:ext cx="999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Utilsation du model pres entrainer YOLO V5 pour labiliser les videos enregistree avec le Tobii 2 Eye tracker</a:t>
            </a:r>
          </a:p>
        </p:txBody>
      </p:sp>
      <p:pic>
        <p:nvPicPr>
          <p:cNvPr id="7169" name="Picture 1" descr="page9image61890896">
            <a:extLst>
              <a:ext uri="{FF2B5EF4-FFF2-40B4-BE49-F238E27FC236}">
                <a16:creationId xmlns:a16="http://schemas.microsoft.com/office/drawing/2014/main" id="{CCADD3E7-7BAC-B27D-1A3E-1486AE87B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781" y="2253519"/>
            <a:ext cx="3962400" cy="236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page9image61896720">
            <a:extLst>
              <a:ext uri="{FF2B5EF4-FFF2-40B4-BE49-F238E27FC236}">
                <a16:creationId xmlns:a16="http://schemas.microsoft.com/office/drawing/2014/main" id="{872F2868-2AC1-2CE6-0060-B9F22B6EC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159" y="4788441"/>
            <a:ext cx="3326245" cy="198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page10image61866400">
            <a:extLst>
              <a:ext uri="{FF2B5EF4-FFF2-40B4-BE49-F238E27FC236}">
                <a16:creationId xmlns:a16="http://schemas.microsoft.com/office/drawing/2014/main" id="{1FFD43AD-720B-ED19-3184-A605EE5C4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55" y="4405746"/>
            <a:ext cx="5778500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age10image61870144">
            <a:extLst>
              <a:ext uri="{FF2B5EF4-FFF2-40B4-BE49-F238E27FC236}">
                <a16:creationId xmlns:a16="http://schemas.microsoft.com/office/drawing/2014/main" id="{04F93BDB-4653-422F-22FF-52E0E413B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596" y="4808301"/>
            <a:ext cx="3326245" cy="197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page10image61870352">
            <a:extLst>
              <a:ext uri="{FF2B5EF4-FFF2-40B4-BE49-F238E27FC236}">
                <a16:creationId xmlns:a16="http://schemas.microsoft.com/office/drawing/2014/main" id="{FFE35C1B-2DAC-0015-92B1-A52A9468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618" y="2253520"/>
            <a:ext cx="3412264" cy="236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age10image61866816">
            <a:extLst>
              <a:ext uri="{FF2B5EF4-FFF2-40B4-BE49-F238E27FC236}">
                <a16:creationId xmlns:a16="http://schemas.microsoft.com/office/drawing/2014/main" id="{B989E11A-FC94-D81F-B309-F80306620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19" y="2253519"/>
            <a:ext cx="3962400" cy="236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DACE08A-731C-2FB6-5354-7D2F50C37813}"/>
              </a:ext>
            </a:extLst>
          </p:cNvPr>
          <p:cNvSpPr/>
          <p:nvPr/>
        </p:nvSpPr>
        <p:spPr>
          <a:xfrm>
            <a:off x="0" y="1078566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B0B649-E773-CD61-7FB6-06E8F8324DBA}"/>
              </a:ext>
            </a:extLst>
          </p:cNvPr>
          <p:cNvSpPr/>
          <p:nvPr/>
        </p:nvSpPr>
        <p:spPr>
          <a:xfrm>
            <a:off x="11749425" y="1077681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Parallélogramme 11">
            <a:extLst>
              <a:ext uri="{FF2B5EF4-FFF2-40B4-BE49-F238E27FC236}">
                <a16:creationId xmlns:a16="http://schemas.microsoft.com/office/drawing/2014/main" id="{AD17E9EF-E014-E9DE-9AA5-1A8FFC286C88}"/>
              </a:ext>
            </a:extLst>
          </p:cNvPr>
          <p:cNvSpPr/>
          <p:nvPr/>
        </p:nvSpPr>
        <p:spPr>
          <a:xfrm rot="16200000" flipV="1">
            <a:off x="10917763" y="124296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ED3507-FDDB-0BE8-1FB6-FEE819571433}"/>
              </a:ext>
            </a:extLst>
          </p:cNvPr>
          <p:cNvSpPr txBox="1"/>
          <p:nvPr/>
        </p:nvSpPr>
        <p:spPr>
          <a:xfrm>
            <a:off x="11635338" y="62365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254040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8BFAFD56-A79F-DC4B-926E-EDBB1567A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5878"/>
          <a:stretch/>
        </p:blipFill>
        <p:spPr>
          <a:xfrm>
            <a:off x="0" y="0"/>
            <a:ext cx="12192000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C5C7F2-3202-5510-0B13-DD25DA047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36" y="-215809"/>
            <a:ext cx="7454793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  <a:effectLst/>
                <a:latin typeface="Montserrat" pitchFamily="2" charset="77"/>
              </a:rPr>
              <a:t>Analyse</a:t>
            </a:r>
            <a:r>
              <a:rPr lang="en-US" b="1" dirty="0">
                <a:solidFill>
                  <a:schemeClr val="bg1"/>
                </a:solidFill>
                <a:effectLst/>
                <a:latin typeface="Montserrat" pitchFamily="2" charset="77"/>
              </a:rPr>
              <a:t> des </a:t>
            </a:r>
            <a:r>
              <a:rPr lang="en-US" b="1" dirty="0" err="1">
                <a:solidFill>
                  <a:schemeClr val="bg1"/>
                </a:solidFill>
                <a:effectLst/>
                <a:latin typeface="Montserrat" pitchFamily="2" charset="77"/>
              </a:rPr>
              <a:t>trajectoires</a:t>
            </a:r>
            <a:r>
              <a:rPr lang="en-US" b="1" dirty="0">
                <a:solidFill>
                  <a:schemeClr val="bg1"/>
                </a:solidFill>
                <a:effectLst/>
                <a:latin typeface="Montserrat" pitchFamily="2" charset="77"/>
              </a:rPr>
              <a:t> </a:t>
            </a:r>
            <a:endParaRPr lang="en-US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8195" name="Picture 3" descr="page11image61942960">
            <a:extLst>
              <a:ext uri="{FF2B5EF4-FFF2-40B4-BE49-F238E27FC236}">
                <a16:creationId xmlns:a16="http://schemas.microsoft.com/office/drawing/2014/main" id="{73663C83-054D-4416-23B6-9EB3DA641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6530" y="2496076"/>
            <a:ext cx="3764758" cy="300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age10image61879088">
            <a:extLst>
              <a:ext uri="{FF2B5EF4-FFF2-40B4-BE49-F238E27FC236}">
                <a16:creationId xmlns:a16="http://schemas.microsoft.com/office/drawing/2014/main" id="{B5FC742C-86BD-FF45-F2FC-26A02B6C5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9060" y="2307419"/>
            <a:ext cx="4046645" cy="323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0E9A4B-B082-3810-D086-A17235A1B145}"/>
              </a:ext>
            </a:extLst>
          </p:cNvPr>
          <p:cNvSpPr txBox="1"/>
          <p:nvPr/>
        </p:nvSpPr>
        <p:spPr>
          <a:xfrm>
            <a:off x="1179369" y="1548348"/>
            <a:ext cx="609946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 err="1"/>
              <a:t>Tâche</a:t>
            </a:r>
            <a:r>
              <a:rPr lang="en-US" sz="2400" b="1" dirty="0"/>
              <a:t> 1: order sorting and pecking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94697-4B93-D38C-7373-72540D3749F6}"/>
              </a:ext>
            </a:extLst>
          </p:cNvPr>
          <p:cNvSpPr txBox="1"/>
          <p:nvPr/>
        </p:nvSpPr>
        <p:spPr>
          <a:xfrm>
            <a:off x="2269912" y="556206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FR" dirty="0"/>
              <a:t>ans robot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85021-9163-C0DB-D22E-7204C33376C6}"/>
              </a:ext>
            </a:extLst>
          </p:cNvPr>
          <p:cNvSpPr txBox="1"/>
          <p:nvPr/>
        </p:nvSpPr>
        <p:spPr>
          <a:xfrm>
            <a:off x="7958843" y="5608900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avec</a:t>
            </a:r>
            <a:r>
              <a:rPr lang="en-FR" dirty="0"/>
              <a:t> robot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97D1C2-4235-EB93-1200-E2BF7E7D7891}"/>
              </a:ext>
            </a:extLst>
          </p:cNvPr>
          <p:cNvSpPr/>
          <p:nvPr/>
        </p:nvSpPr>
        <p:spPr>
          <a:xfrm>
            <a:off x="0" y="1078566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8CE2E7-185B-4E80-786E-8949EDD47256}"/>
              </a:ext>
            </a:extLst>
          </p:cNvPr>
          <p:cNvSpPr/>
          <p:nvPr/>
        </p:nvSpPr>
        <p:spPr>
          <a:xfrm>
            <a:off x="11749425" y="1077681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arallélogramme 11">
            <a:extLst>
              <a:ext uri="{FF2B5EF4-FFF2-40B4-BE49-F238E27FC236}">
                <a16:creationId xmlns:a16="http://schemas.microsoft.com/office/drawing/2014/main" id="{19E157D3-B2F3-99F4-0806-C6875BFD7AFD}"/>
              </a:ext>
            </a:extLst>
          </p:cNvPr>
          <p:cNvSpPr/>
          <p:nvPr/>
        </p:nvSpPr>
        <p:spPr>
          <a:xfrm rot="16200000" flipV="1">
            <a:off x="10917763" y="124296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2F5A0-4AB4-683D-4F42-345C318DDE24}"/>
              </a:ext>
            </a:extLst>
          </p:cNvPr>
          <p:cNvSpPr txBox="1"/>
          <p:nvPr/>
        </p:nvSpPr>
        <p:spPr>
          <a:xfrm>
            <a:off x="11447739" y="62365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8242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1B764294-C4D2-2F48-1A7A-B5288788B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5878"/>
          <a:stretch/>
        </p:blipFill>
        <p:spPr>
          <a:xfrm>
            <a:off x="0" y="0"/>
            <a:ext cx="12192000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C5C7F2-3202-5510-0B13-DD25DA047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9" y="197643"/>
            <a:ext cx="10515600" cy="9302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  <a:effectLst/>
                <a:latin typeface="Montserrat" pitchFamily="2" charset="77"/>
              </a:rPr>
              <a:t>Analyse</a:t>
            </a:r>
            <a:r>
              <a:rPr lang="en-US" b="1" dirty="0">
                <a:solidFill>
                  <a:schemeClr val="bg1"/>
                </a:solidFill>
                <a:effectLst/>
                <a:latin typeface="Montserrat" pitchFamily="2" charset="77"/>
              </a:rPr>
              <a:t> des </a:t>
            </a:r>
            <a:r>
              <a:rPr lang="en-US" b="1" dirty="0" err="1">
                <a:solidFill>
                  <a:schemeClr val="bg1"/>
                </a:solidFill>
                <a:effectLst/>
                <a:latin typeface="Montserrat" pitchFamily="2" charset="77"/>
              </a:rPr>
              <a:t>trajectoires</a:t>
            </a:r>
            <a:r>
              <a:rPr lang="en-US" b="1" dirty="0">
                <a:solidFill>
                  <a:schemeClr val="bg1"/>
                </a:solidFill>
                <a:effectLst/>
                <a:latin typeface="Montserrat" pitchFamily="2" charset="77"/>
              </a:rPr>
              <a:t> </a:t>
            </a:r>
            <a:endParaRPr lang="en-US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0E9A4B-B082-3810-D086-A17235A1B145}"/>
              </a:ext>
            </a:extLst>
          </p:cNvPr>
          <p:cNvSpPr txBox="1"/>
          <p:nvPr/>
        </p:nvSpPr>
        <p:spPr>
          <a:xfrm>
            <a:off x="1639227" y="2011363"/>
            <a:ext cx="5785831" cy="402893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 err="1"/>
              <a:t>Tâche</a:t>
            </a:r>
            <a:r>
              <a:rPr lang="en-US" sz="2000" b="1" dirty="0"/>
              <a:t> 2: inventory checking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94697-4B93-D38C-7373-72540D3749F6}"/>
              </a:ext>
            </a:extLst>
          </p:cNvPr>
          <p:cNvSpPr txBox="1"/>
          <p:nvPr/>
        </p:nvSpPr>
        <p:spPr>
          <a:xfrm>
            <a:off x="2326046" y="5913801"/>
            <a:ext cx="1124011" cy="35034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600"/>
              <a:t>S</a:t>
            </a:r>
            <a:r>
              <a:rPr lang="en-FR" sz="1600"/>
              <a:t>ans robot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85021-9163-C0DB-D22E-7204C33376C6}"/>
              </a:ext>
            </a:extLst>
          </p:cNvPr>
          <p:cNvSpPr txBox="1"/>
          <p:nvPr/>
        </p:nvSpPr>
        <p:spPr>
          <a:xfrm>
            <a:off x="8184498" y="5969432"/>
            <a:ext cx="1119449" cy="35034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600"/>
              <a:t>avec</a:t>
            </a:r>
            <a:r>
              <a:rPr lang="en-FR" sz="1600"/>
              <a:t> robot</a:t>
            </a:r>
          </a:p>
        </p:txBody>
      </p:sp>
      <p:pic>
        <p:nvPicPr>
          <p:cNvPr id="9218" name="Picture 2" descr="page12image61994192">
            <a:extLst>
              <a:ext uri="{FF2B5EF4-FFF2-40B4-BE49-F238E27FC236}">
                <a16:creationId xmlns:a16="http://schemas.microsoft.com/office/drawing/2014/main" id="{B1E84A6E-BFC5-109F-EE82-65A52E904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08" y="2788806"/>
            <a:ext cx="4023689" cy="320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page12image61995856">
            <a:extLst>
              <a:ext uri="{FF2B5EF4-FFF2-40B4-BE49-F238E27FC236}">
                <a16:creationId xmlns:a16="http://schemas.microsoft.com/office/drawing/2014/main" id="{B4051DF5-F94D-8992-34E4-F61089411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709" y="2788805"/>
            <a:ext cx="4023689" cy="320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A64E20-D2C2-B5CF-304D-6573CB860EBA}"/>
              </a:ext>
            </a:extLst>
          </p:cNvPr>
          <p:cNvSpPr/>
          <p:nvPr/>
        </p:nvSpPr>
        <p:spPr>
          <a:xfrm>
            <a:off x="0" y="1078566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287CF0-58DF-1D54-E7E5-51A85373E0DC}"/>
              </a:ext>
            </a:extLst>
          </p:cNvPr>
          <p:cNvSpPr/>
          <p:nvPr/>
        </p:nvSpPr>
        <p:spPr>
          <a:xfrm>
            <a:off x="11749425" y="1077681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arallélogramme 11">
            <a:extLst>
              <a:ext uri="{FF2B5EF4-FFF2-40B4-BE49-F238E27FC236}">
                <a16:creationId xmlns:a16="http://schemas.microsoft.com/office/drawing/2014/main" id="{0F3B05F6-656B-1AEB-15F5-0ECE3BA66366}"/>
              </a:ext>
            </a:extLst>
          </p:cNvPr>
          <p:cNvSpPr/>
          <p:nvPr/>
        </p:nvSpPr>
        <p:spPr>
          <a:xfrm rot="16200000" flipV="1">
            <a:off x="10917763" y="124296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D97FB4-E0CA-5C4C-75FC-3ED436E9523A}"/>
              </a:ext>
            </a:extLst>
          </p:cNvPr>
          <p:cNvSpPr txBox="1"/>
          <p:nvPr/>
        </p:nvSpPr>
        <p:spPr>
          <a:xfrm>
            <a:off x="11112426" y="61728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564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B6D324-0B5C-4500-B533-3767AA3F9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3103" y="3767524"/>
            <a:ext cx="703175" cy="703175"/>
          </a:xfrm>
          <a:prstGeom prst="rect">
            <a:avLst/>
          </a:prstGeom>
        </p:spPr>
      </p:pic>
      <p:sp>
        <p:nvSpPr>
          <p:cNvPr id="28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52E2DB-DBB1-4D23-872C-836BEC2AED01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1" name="!!end">
            <a:hlinkClick r:id="rId6" action="ppaction://hlinksldjump"/>
            <a:extLst>
              <a:ext uri="{FF2B5EF4-FFF2-40B4-BE49-F238E27FC236}">
                <a16:creationId xmlns:a16="http://schemas.microsoft.com/office/drawing/2014/main" id="{765AC537-E08B-431E-8F9F-5039DAC686A5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5922FC-2BB0-3422-A1E5-21D13388D2E1}"/>
              </a:ext>
            </a:extLst>
          </p:cNvPr>
          <p:cNvGrpSpPr/>
          <p:nvPr/>
        </p:nvGrpSpPr>
        <p:grpSpPr>
          <a:xfrm>
            <a:off x="4479958" y="3261861"/>
            <a:ext cx="16810290" cy="1714500"/>
            <a:chOff x="1940355" y="4701411"/>
            <a:chExt cx="16810290" cy="1714500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2" name="Section Zoom 11">
                  <a:extLst>
                    <a:ext uri="{FF2B5EF4-FFF2-40B4-BE49-F238E27FC236}">
                      <a16:creationId xmlns:a16="http://schemas.microsoft.com/office/drawing/2014/main" id="{9F352D94-98F4-1AB8-52FC-C5B6BC17D1A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23425681"/>
                    </p:ext>
                  </p:extLst>
                </p:nvPr>
              </p:nvGraphicFramePr>
              <p:xfrm>
                <a:off x="1940355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E8DC78D2-98FB-394F-BB18-7B96C34D2B0F}">
                      <psez:zmPr id="{C449F5C3-EC0D-A446-94D9-D7842114433F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2" name="Section Zoom 11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9F352D94-98F4-1AB8-52FC-C5B6BC17D1A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79958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5" name="Section Zoom 14">
                  <a:extLst>
                    <a:ext uri="{FF2B5EF4-FFF2-40B4-BE49-F238E27FC236}">
                      <a16:creationId xmlns:a16="http://schemas.microsoft.com/office/drawing/2014/main" id="{23C9C2E6-1036-D028-A85E-96AF2A286EA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73674893"/>
                    </p:ext>
                  </p:extLst>
                </p:nvPr>
              </p:nvGraphicFramePr>
              <p:xfrm>
                <a:off x="5364353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4A4A32D0-76D3-5F4A-86A7-B42B3DF69EF1}">
                      <psez:zmPr id="{3FBF40E8-7928-5D4B-A176-C241747BF8B4}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5" name="Section Zoom 14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23C9C2E6-1036-D028-A85E-96AF2A286E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903956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2" name="Section Zoom 21">
                  <a:extLst>
                    <a:ext uri="{FF2B5EF4-FFF2-40B4-BE49-F238E27FC236}">
                      <a16:creationId xmlns:a16="http://schemas.microsoft.com/office/drawing/2014/main" id="{E9D04A6A-0DEC-ADF4-CB76-DFD55EE2702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64066762"/>
                    </p:ext>
                  </p:extLst>
                </p:nvPr>
              </p:nvGraphicFramePr>
              <p:xfrm>
                <a:off x="12242800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AF447CFC-58D3-7143-9932-CC73D48850F8}">
                      <psez:zmPr id="{649EE9EE-9B6E-D846-AFE6-44D636BB3B49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2" name="Section Zoom 21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E9D04A6A-0DEC-ADF4-CB76-DFD55EE2702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782403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4" name="Section Zoom 23">
                  <a:extLst>
                    <a:ext uri="{FF2B5EF4-FFF2-40B4-BE49-F238E27FC236}">
                      <a16:creationId xmlns:a16="http://schemas.microsoft.com/office/drawing/2014/main" id="{F4861CC4-A56B-3D94-755B-4E8D2E1DEC6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83626362"/>
                    </p:ext>
                  </p:extLst>
                </p:nvPr>
              </p:nvGraphicFramePr>
              <p:xfrm>
                <a:off x="15702645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B106341E-7DE3-DD4F-9324-F8273678BB65}">
                      <psez:zmPr id="{8E5EEEA8-89AF-464D-B2BB-73B328ED6C42}" transitionDur="1000">
                        <p166:blipFill xmlns:p166="http://schemas.microsoft.com/office/powerpoint/2016/6/main">
                          <a:blip r:embed="rId1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4" name="Section Zoom 23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F4861CC4-A56B-3D94-755B-4E8D2E1DEC6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242248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9" name="Section Zoom 28">
                  <a:extLst>
                    <a:ext uri="{FF2B5EF4-FFF2-40B4-BE49-F238E27FC236}">
                      <a16:creationId xmlns:a16="http://schemas.microsoft.com/office/drawing/2014/main" id="{C78CAAEA-4F0F-ECBA-76FF-DF933723F93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84676058"/>
                    </p:ext>
                  </p:extLst>
                </p:nvPr>
              </p:nvGraphicFramePr>
              <p:xfrm>
                <a:off x="8732155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8B4D3D55-4493-2647-915F-245AEB446AF7}">
                      <psez:zmPr id="{3B1482C4-D556-DE49-A32E-636DB24F99D1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9" name="Section Zoom 28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C78CAAEA-4F0F-ECBA-76FF-DF933723F93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271758" y="3261861"/>
                  <a:ext cx="3048000" cy="1714500"/>
                </a:xfrm>
                <a:prstGeom prst="rect">
                  <a:avLst/>
                </a:prstGeom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66FFDFB-36F8-8049-F411-125C90596026}"/>
              </a:ext>
            </a:extLst>
          </p:cNvPr>
          <p:cNvSpPr txBox="1"/>
          <p:nvPr/>
        </p:nvSpPr>
        <p:spPr>
          <a:xfrm>
            <a:off x="2773483" y="1529933"/>
            <a:ext cx="6878447" cy="924789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r>
              <a:rPr lang="en-FR" sz="3600" b="1" dirty="0">
                <a:effectLst/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UF Retail HRI Dataset</a:t>
            </a:r>
            <a:endParaRPr lang="lt-LT" b="1" dirty="0">
              <a:latin typeface="Montserrat" pitchFamily="2" charset="77"/>
            </a:endParaRPr>
          </a:p>
        </p:txBody>
      </p:sp>
      <p:pic>
        <p:nvPicPr>
          <p:cNvPr id="36" name="Picture 35" descr="Arrow&#10;&#10;Description automatically generated with medium confidence">
            <a:extLst>
              <a:ext uri="{FF2B5EF4-FFF2-40B4-BE49-F238E27FC236}">
                <a16:creationId xmlns:a16="http://schemas.microsoft.com/office/drawing/2014/main" id="{841E0E1B-0262-0914-C129-28502A898AE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59663" y="256006"/>
            <a:ext cx="2650087" cy="112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7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68079B0-66BC-4530-B295-F944A1C0B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pic>
        <p:nvPicPr>
          <p:cNvPr id="5" name="Picture Placeholder 4" descr="A picture containing outdoor, nature, mountain&#10;&#10;Description automatically generated">
            <a:extLst>
              <a:ext uri="{FF2B5EF4-FFF2-40B4-BE49-F238E27FC236}">
                <a16:creationId xmlns:a16="http://schemas.microsoft.com/office/drawing/2014/main" id="{592C00E9-B127-407B-9D26-D81752F195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103" r="22103"/>
          <a:stretch>
            <a:fillRect/>
          </a:stretch>
        </p:blipFill>
        <p:spPr>
          <a:effectLst>
            <a:outerShdw blurRad="508000" dist="255634" algn="l" rotWithShape="0">
              <a:srgbClr val="3B1B6B">
                <a:alpha val="60000"/>
              </a:srgbClr>
            </a:outerShdw>
          </a:effectLst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C28897A7-FC59-4994-9F60-9BE1C04A11C6}"/>
              </a:ext>
            </a:extLst>
          </p:cNvPr>
          <p:cNvSpPr txBox="1">
            <a:spLocks/>
          </p:cNvSpPr>
          <p:nvPr/>
        </p:nvSpPr>
        <p:spPr>
          <a:xfrm>
            <a:off x="1786467" y="1538389"/>
            <a:ext cx="8619066" cy="4117345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6600" dirty="0" err="1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Méthodes</a:t>
            </a:r>
            <a:r>
              <a:rPr lang="en-US" sz="6600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 </a:t>
            </a:r>
            <a:r>
              <a:rPr lang="en-US" sz="6600" dirty="0" err="1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d’apprentissage</a:t>
            </a:r>
            <a:r>
              <a:rPr lang="en-US" sz="6600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 </a:t>
            </a:r>
            <a:r>
              <a:rPr lang="en-US" sz="6600" dirty="0" err="1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automatique</a:t>
            </a:r>
            <a:r>
              <a:rPr lang="en-US" sz="6600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 </a:t>
            </a:r>
            <a:r>
              <a:rPr lang="en-US" sz="6600" dirty="0" err="1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proposées</a:t>
            </a:r>
            <a:r>
              <a:rPr lang="en-US" sz="6600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 </a:t>
            </a:r>
            <a:endParaRPr lang="lt-LT" sz="6600" dirty="0">
              <a:solidFill>
                <a:sysClr val="window" lastClr="FFFFFF"/>
              </a:solidFill>
              <a:effectLst>
                <a:outerShdw blurRad="381000" dist="176531" dir="5400000" algn="t" rotWithShape="0">
                  <a:srgbClr val="3B1B6B">
                    <a:alpha val="30000"/>
                  </a:srgbClr>
                </a:outerShdw>
              </a:effectLst>
              <a:latin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51391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 descr="page8image62615536">
            <a:extLst>
              <a:ext uri="{FF2B5EF4-FFF2-40B4-BE49-F238E27FC236}">
                <a16:creationId xmlns:a16="http://schemas.microsoft.com/office/drawing/2014/main" id="{F9A40929-4F97-748F-5A9D-BC1D18A37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46" r="109"/>
          <a:stretch/>
        </p:blipFill>
        <p:spPr bwMode="auto">
          <a:xfrm>
            <a:off x="884237" y="1125683"/>
            <a:ext cx="1373338" cy="573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6C840B0-B994-2BF7-9DBC-598C9C6905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13" b="75878"/>
          <a:stretch/>
        </p:blipFill>
        <p:spPr>
          <a:xfrm>
            <a:off x="-6781" y="0"/>
            <a:ext cx="12192000" cy="155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E6780-D41E-3E41-2FF0-CD0FF545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" y="-68539"/>
            <a:ext cx="12321788" cy="1325563"/>
          </a:xfrm>
        </p:spPr>
        <p:txBody>
          <a:bodyPr>
            <a:normAutofit/>
          </a:bodyPr>
          <a:lstStyle/>
          <a:p>
            <a:r>
              <a:rPr lang="en-GB" sz="3600" b="1" dirty="0" err="1">
                <a:solidFill>
                  <a:schemeClr val="bg1"/>
                </a:solidFill>
                <a:latin typeface="Montserrat" pitchFamily="2" charset="77"/>
              </a:rPr>
              <a:t>Méthodes</a:t>
            </a:r>
            <a:r>
              <a:rPr lang="en-GB" sz="36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GB" sz="3600" b="1" dirty="0" err="1">
                <a:solidFill>
                  <a:schemeClr val="bg1"/>
                </a:solidFill>
                <a:latin typeface="Montserrat" pitchFamily="2" charset="77"/>
              </a:rPr>
              <a:t>d’apprentissage</a:t>
            </a:r>
            <a:r>
              <a:rPr lang="en-GB" sz="36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GB" sz="3600" b="1" dirty="0" err="1">
                <a:solidFill>
                  <a:schemeClr val="bg1"/>
                </a:solidFill>
                <a:latin typeface="Montserrat" pitchFamily="2" charset="77"/>
              </a:rPr>
              <a:t>automatique</a:t>
            </a:r>
            <a:r>
              <a:rPr lang="en-GB" sz="36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br>
              <a:rPr lang="en-GB" sz="3600" b="1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-GB" sz="3600" b="1" dirty="0" err="1">
                <a:solidFill>
                  <a:schemeClr val="bg1"/>
                </a:solidFill>
                <a:latin typeface="Montserrat" pitchFamily="2" charset="77"/>
              </a:rPr>
              <a:t>proposées</a:t>
            </a:r>
            <a:endParaRPr lang="en-FR" sz="36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B68FB-2ED8-A7C1-DE40-5559CA09F871}"/>
              </a:ext>
            </a:extLst>
          </p:cNvPr>
          <p:cNvSpPr txBox="1"/>
          <p:nvPr/>
        </p:nvSpPr>
        <p:spPr>
          <a:xfrm>
            <a:off x="3674339" y="2262341"/>
            <a:ext cx="3810659" cy="320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Montserrat" pitchFamily="2" charset="77"/>
              </a:rPr>
              <a:t>L</a:t>
            </a:r>
            <a:r>
              <a:rPr lang="en-FR" sz="2000" b="1" dirty="0">
                <a:latin typeface="Montserrat" pitchFamily="2" charset="77"/>
              </a:rPr>
              <a:t>es  Modèles</a:t>
            </a:r>
          </a:p>
          <a:p>
            <a:r>
              <a:rPr lang="en-FR" sz="2000" b="1" dirty="0">
                <a:latin typeface="Montserrat" pitchFamily="2" charset="7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FR" b="1" dirty="0">
                <a:latin typeface="Montserrat" pitchFamily="2" charset="77"/>
              </a:rPr>
              <a:t>Modèle 1</a:t>
            </a:r>
          </a:p>
          <a:p>
            <a:pPr marL="742950" lvl="1" indent="-285750">
              <a:buFontTx/>
              <a:buChar char="-"/>
            </a:pPr>
            <a:r>
              <a:rPr lang="en-FR" dirty="0"/>
              <a:t>sorting and pecking</a:t>
            </a:r>
          </a:p>
          <a:p>
            <a:pPr marL="742950" lvl="1" indent="-285750">
              <a:buFontTx/>
              <a:buChar char="-"/>
            </a:pPr>
            <a:r>
              <a:rPr lang="en-FR" dirty="0"/>
              <a:t>inventory checking</a:t>
            </a:r>
          </a:p>
          <a:p>
            <a:pPr marL="285750" indent="-285750">
              <a:buFontTx/>
              <a:buChar char="-"/>
            </a:pPr>
            <a:r>
              <a:rPr lang="en-FR" b="1" dirty="0">
                <a:latin typeface="Montserrat" pitchFamily="2" charset="77"/>
              </a:rPr>
              <a:t>Modèle 2</a:t>
            </a:r>
          </a:p>
          <a:p>
            <a:pPr marL="742950" lvl="1" indent="-285750">
              <a:buFontTx/>
              <a:buChar char="-"/>
            </a:pPr>
            <a:r>
              <a:rPr lang="en-FR" dirty="0"/>
              <a:t>sorting and pecking</a:t>
            </a:r>
          </a:p>
          <a:p>
            <a:pPr marL="742950" lvl="1" indent="-285750">
              <a:buFontTx/>
              <a:buChar char="-"/>
            </a:pPr>
            <a:r>
              <a:rPr lang="en-FR" dirty="0"/>
              <a:t>sorting and pecking with robot</a:t>
            </a:r>
          </a:p>
          <a:p>
            <a:pPr marL="742950" lvl="1" indent="-285750">
              <a:buFontTx/>
              <a:buChar char="-"/>
            </a:pPr>
            <a:r>
              <a:rPr lang="en-FR" dirty="0"/>
              <a:t>inventory checking</a:t>
            </a:r>
          </a:p>
          <a:p>
            <a:pPr marL="742950" lvl="1" indent="-285750">
              <a:buFontTx/>
              <a:buChar char="-"/>
            </a:pPr>
            <a:r>
              <a:rPr lang="en-FR" dirty="0"/>
              <a:t>inventory checking with robot</a:t>
            </a:r>
          </a:p>
          <a:p>
            <a:pPr lvl="1"/>
            <a:endParaRPr lang="en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43B6F7-3CD4-31E4-D09A-4BCD8016A550}"/>
              </a:ext>
            </a:extLst>
          </p:cNvPr>
          <p:cNvSpPr/>
          <p:nvPr/>
        </p:nvSpPr>
        <p:spPr>
          <a:xfrm>
            <a:off x="-13796" y="1234736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FA66-2A81-6574-AFDB-1C4CB8E56FE2}"/>
              </a:ext>
            </a:extLst>
          </p:cNvPr>
          <p:cNvSpPr/>
          <p:nvPr/>
        </p:nvSpPr>
        <p:spPr>
          <a:xfrm>
            <a:off x="11735629" y="1233851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A6CA1564-FD08-2D33-951C-41CD195CCB4B}"/>
              </a:ext>
            </a:extLst>
          </p:cNvPr>
          <p:cNvSpPr/>
          <p:nvPr/>
        </p:nvSpPr>
        <p:spPr>
          <a:xfrm rot="16200000" flipV="1">
            <a:off x="10903967" y="280466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FD658F-CAC4-EC66-B91E-E3E477737AD9}"/>
              </a:ext>
            </a:extLst>
          </p:cNvPr>
          <p:cNvSpPr txBox="1"/>
          <p:nvPr/>
        </p:nvSpPr>
        <p:spPr>
          <a:xfrm>
            <a:off x="337617" y="62139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11</a:t>
            </a:r>
          </a:p>
        </p:txBody>
      </p:sp>
      <p:pic>
        <p:nvPicPr>
          <p:cNvPr id="4" name="Picture 1" descr="page6image62293424">
            <a:extLst>
              <a:ext uri="{FF2B5EF4-FFF2-40B4-BE49-F238E27FC236}">
                <a16:creationId xmlns:a16="http://schemas.microsoft.com/office/drawing/2014/main" id="{A1D517CB-E85F-D78E-A593-B6922458EB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79"/>
          <a:stretch/>
        </p:blipFill>
        <p:spPr bwMode="auto">
          <a:xfrm>
            <a:off x="8943498" y="1689582"/>
            <a:ext cx="2155131" cy="241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" descr="page6image62293424">
            <a:extLst>
              <a:ext uri="{FF2B5EF4-FFF2-40B4-BE49-F238E27FC236}">
                <a16:creationId xmlns:a16="http://schemas.microsoft.com/office/drawing/2014/main" id="{A947E6F2-F1B3-72AB-2EF3-4607187562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5"/>
          <a:stretch/>
        </p:blipFill>
        <p:spPr bwMode="auto">
          <a:xfrm>
            <a:off x="8943499" y="4234165"/>
            <a:ext cx="2155131" cy="234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93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 descr="page8image62615536">
            <a:extLst>
              <a:ext uri="{FF2B5EF4-FFF2-40B4-BE49-F238E27FC236}">
                <a16:creationId xmlns:a16="http://schemas.microsoft.com/office/drawing/2014/main" id="{F9A40929-4F97-748F-5A9D-BC1D18A37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46" r="109"/>
          <a:stretch/>
        </p:blipFill>
        <p:spPr bwMode="auto">
          <a:xfrm>
            <a:off x="884237" y="1125683"/>
            <a:ext cx="1373338" cy="573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6C840B0-B994-2BF7-9DBC-598C9C6905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13" b="75878"/>
          <a:stretch/>
        </p:blipFill>
        <p:spPr>
          <a:xfrm>
            <a:off x="-6781" y="0"/>
            <a:ext cx="12192000" cy="155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E6780-D41E-3E41-2FF0-CD0FF545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" y="-68539"/>
            <a:ext cx="12321788" cy="1325563"/>
          </a:xfrm>
        </p:spPr>
        <p:txBody>
          <a:bodyPr>
            <a:normAutofit/>
          </a:bodyPr>
          <a:lstStyle/>
          <a:p>
            <a:r>
              <a:rPr lang="en-GB" sz="3600" b="1" dirty="0" err="1">
                <a:solidFill>
                  <a:schemeClr val="bg1"/>
                </a:solidFill>
                <a:latin typeface="Montserrat" pitchFamily="2" charset="77"/>
              </a:rPr>
              <a:t>Méthodes</a:t>
            </a:r>
            <a:r>
              <a:rPr lang="en-GB" sz="36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GB" sz="3600" b="1" dirty="0" err="1">
                <a:solidFill>
                  <a:schemeClr val="bg1"/>
                </a:solidFill>
                <a:latin typeface="Montserrat" pitchFamily="2" charset="77"/>
              </a:rPr>
              <a:t>d’apprentissage</a:t>
            </a:r>
            <a:r>
              <a:rPr lang="en-GB" sz="36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GB" sz="3600" b="1" dirty="0" err="1">
                <a:solidFill>
                  <a:schemeClr val="bg1"/>
                </a:solidFill>
                <a:latin typeface="Montserrat" pitchFamily="2" charset="77"/>
              </a:rPr>
              <a:t>automatique</a:t>
            </a:r>
            <a:r>
              <a:rPr lang="en-GB" sz="36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br>
              <a:rPr lang="en-GB" sz="3600" b="1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-GB" sz="3600" b="1" dirty="0" err="1">
                <a:solidFill>
                  <a:schemeClr val="bg1"/>
                </a:solidFill>
                <a:latin typeface="Montserrat" pitchFamily="2" charset="77"/>
              </a:rPr>
              <a:t>proposées</a:t>
            </a:r>
            <a:endParaRPr lang="en-FR" sz="36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B68FB-2ED8-A7C1-DE40-5559CA09F871}"/>
              </a:ext>
            </a:extLst>
          </p:cNvPr>
          <p:cNvSpPr txBox="1"/>
          <p:nvPr/>
        </p:nvSpPr>
        <p:spPr>
          <a:xfrm>
            <a:off x="2859691" y="2725723"/>
            <a:ext cx="61879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Montserrat" pitchFamily="2" charset="77"/>
              </a:rPr>
              <a:t>L</a:t>
            </a:r>
            <a:r>
              <a:rPr lang="en-FR" sz="2000" b="1" dirty="0">
                <a:latin typeface="Montserrat" pitchFamily="2" charset="77"/>
              </a:rPr>
              <a:t>es  méthodes de machine learning utilisées</a:t>
            </a:r>
          </a:p>
          <a:p>
            <a:r>
              <a:rPr lang="en-FR" sz="2000" b="1" dirty="0">
                <a:latin typeface="Montserrat" pitchFamily="2" charset="7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FR" b="1" dirty="0">
                <a:latin typeface="Montserrat" pitchFamily="2" charset="77"/>
              </a:rPr>
              <a:t>Apprentissage supervisé</a:t>
            </a:r>
          </a:p>
          <a:p>
            <a:pPr marL="742950" lvl="1" indent="-285750">
              <a:buFontTx/>
              <a:buChar char="-"/>
            </a:pPr>
            <a:r>
              <a:rPr lang="en-FR" dirty="0"/>
              <a:t>Na</a:t>
            </a:r>
            <a:r>
              <a:rPr lang="en-GB" dirty="0" err="1"/>
              <a:t>ï</a:t>
            </a:r>
            <a:r>
              <a:rPr lang="en-FR" dirty="0"/>
              <a:t>ve Bayes</a:t>
            </a:r>
          </a:p>
          <a:p>
            <a:pPr marL="742950" lvl="1" indent="-285750">
              <a:buFontTx/>
              <a:buChar char="-"/>
            </a:pPr>
            <a:r>
              <a:rPr lang="en-FR" dirty="0"/>
              <a:t>KNN</a:t>
            </a:r>
          </a:p>
          <a:p>
            <a:pPr marL="742950" lvl="1" indent="-285750">
              <a:buFontTx/>
              <a:buChar char="-"/>
            </a:pPr>
            <a:r>
              <a:rPr lang="en-FR" dirty="0"/>
              <a:t>SVM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</a:rPr>
              <a:t>Apprentissage non-supervisé</a:t>
            </a:r>
          </a:p>
          <a:p>
            <a:pPr marL="742950" lvl="1" indent="-285750">
              <a:buFontTx/>
              <a:buChar char="-"/>
              <a:defRPr/>
            </a:pPr>
            <a:r>
              <a:rPr lang="en-FR" dirty="0">
                <a:solidFill>
                  <a:prstClr val="black"/>
                </a:solidFill>
                <a:latin typeface="Calibri" panose="020F0502020204030204"/>
              </a:rPr>
              <a:t>K-means</a:t>
            </a:r>
            <a:endParaRPr kumimoji="0" lang="en-F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1"/>
            <a:endParaRPr lang="en-FR" dirty="0"/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E73BA6A3-0B13-4DD2-32CE-A4E406143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368" y="3055109"/>
            <a:ext cx="2622020" cy="88078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BD0888A-08BB-1185-B8BA-B3BC16CE8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2375" y="1556395"/>
            <a:ext cx="1593196" cy="1593196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FA7D5023-8704-8EDC-95B8-5E1EE98D88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776" y="3991841"/>
            <a:ext cx="1156393" cy="1156393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AAF7DE11-81AE-0EE6-0FEE-714B4A69A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6241" y="5347325"/>
            <a:ext cx="1717964" cy="694344"/>
          </a:xfrm>
          <a:prstGeom prst="rect">
            <a:avLst/>
          </a:prstGeom>
        </p:spPr>
      </p:pic>
      <p:pic>
        <p:nvPicPr>
          <p:cNvPr id="15" name="Picture 14" descr="A picture containing circle&#10;&#10;Description automatically generated">
            <a:extLst>
              <a:ext uri="{FF2B5EF4-FFF2-40B4-BE49-F238E27FC236}">
                <a16:creationId xmlns:a16="http://schemas.microsoft.com/office/drawing/2014/main" id="{DCF36B99-64BB-0ECD-1777-C7561725FB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8664" y="6005282"/>
            <a:ext cx="1200615" cy="6463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43B6F7-3CD4-31E4-D09A-4BCD8016A550}"/>
              </a:ext>
            </a:extLst>
          </p:cNvPr>
          <p:cNvSpPr/>
          <p:nvPr/>
        </p:nvSpPr>
        <p:spPr>
          <a:xfrm>
            <a:off x="-13796" y="1234736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FA66-2A81-6574-AFDB-1C4CB8E56FE2}"/>
              </a:ext>
            </a:extLst>
          </p:cNvPr>
          <p:cNvSpPr/>
          <p:nvPr/>
        </p:nvSpPr>
        <p:spPr>
          <a:xfrm>
            <a:off x="11735629" y="1233851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A6CA1564-FD08-2D33-951C-41CD195CCB4B}"/>
              </a:ext>
            </a:extLst>
          </p:cNvPr>
          <p:cNvSpPr/>
          <p:nvPr/>
        </p:nvSpPr>
        <p:spPr>
          <a:xfrm rot="16200000" flipV="1">
            <a:off x="10903967" y="280466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FD658F-CAC4-EC66-B91E-E3E477737AD9}"/>
              </a:ext>
            </a:extLst>
          </p:cNvPr>
          <p:cNvSpPr txBox="1"/>
          <p:nvPr/>
        </p:nvSpPr>
        <p:spPr>
          <a:xfrm>
            <a:off x="337617" y="62139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85586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6993FC28-BD16-4108-863B-6C93BD3A1F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46" b="8046"/>
          <a:stretch/>
        </p:blipFill>
        <p:spPr>
          <a:xfrm>
            <a:off x="0" y="-432260"/>
            <a:ext cx="12192000" cy="6857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348AFC-77A2-7186-2703-E02A6A7DA72A}"/>
              </a:ext>
            </a:extLst>
          </p:cNvPr>
          <p:cNvSpPr txBox="1"/>
          <p:nvPr/>
        </p:nvSpPr>
        <p:spPr>
          <a:xfrm>
            <a:off x="341651" y="2705725"/>
            <a:ext cx="1150869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 dirty="0" err="1">
                <a:solidFill>
                  <a:schemeClr val="bg1"/>
                </a:solidFill>
                <a:latin typeface="Montserrat" pitchFamily="2" charset="77"/>
              </a:rPr>
              <a:t>Résultats</a:t>
            </a:r>
            <a:r>
              <a:rPr lang="en-US" sz="8800" b="1" dirty="0">
                <a:solidFill>
                  <a:schemeClr val="bg1"/>
                </a:solidFill>
                <a:latin typeface="Montserrat" pitchFamily="2" charset="77"/>
              </a:rPr>
              <a:t> et testes</a:t>
            </a:r>
            <a:endParaRPr lang="en-FR" sz="88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05497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B34B5CD-46A9-A679-1850-6F7FC4717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46" b="74551"/>
          <a:stretch/>
        </p:blipFill>
        <p:spPr>
          <a:xfrm>
            <a:off x="0" y="-506"/>
            <a:ext cx="12192000" cy="142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E6780-D41E-3E41-2FF0-CD0FF545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896" y="-264400"/>
            <a:ext cx="9783064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Analyse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 des </a:t>
            </a:r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Resultats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 et testes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0803E-4A6B-3DB7-C014-8AE5045B5779}"/>
              </a:ext>
            </a:extLst>
          </p:cNvPr>
          <p:cNvSpPr txBox="1"/>
          <p:nvPr/>
        </p:nvSpPr>
        <p:spPr>
          <a:xfrm>
            <a:off x="485701" y="1274078"/>
            <a:ext cx="6630715" cy="1295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 err="1">
                <a:effectLst/>
                <a:latin typeface="Montserrat" pitchFamily="2" charset="77"/>
              </a:rPr>
              <a:t>Algorithme</a:t>
            </a:r>
            <a:r>
              <a:rPr lang="en-US" sz="2800" b="1" dirty="0">
                <a:effectLst/>
                <a:latin typeface="Montserrat" pitchFamily="2" charset="77"/>
              </a:rPr>
              <a:t> Naive Bayes : </a:t>
            </a:r>
            <a:r>
              <a:rPr lang="en-US" sz="2800" b="1" dirty="0" err="1">
                <a:effectLst/>
                <a:latin typeface="Montserrat" pitchFamily="2" charset="77"/>
              </a:rPr>
              <a:t>Modèle</a:t>
            </a:r>
            <a:r>
              <a:rPr lang="en-US" sz="2800" b="1" dirty="0">
                <a:effectLst/>
                <a:latin typeface="Montserrat" pitchFamily="2" charset="77"/>
              </a:rPr>
              <a:t> 1</a:t>
            </a:r>
            <a:endParaRPr lang="en-US" sz="2800" dirty="0">
              <a:effectLst/>
              <a:latin typeface="Montserrat" pitchFamily="2" charset="77"/>
            </a:endParaRPr>
          </a:p>
        </p:txBody>
      </p:sp>
      <p:pic>
        <p:nvPicPr>
          <p:cNvPr id="11266" name="Picture 2" descr="page18image62503552">
            <a:extLst>
              <a:ext uri="{FF2B5EF4-FFF2-40B4-BE49-F238E27FC236}">
                <a16:creationId xmlns:a16="http://schemas.microsoft.com/office/drawing/2014/main" id="{15428D86-61E5-1DDF-3B56-FF5450409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702" y="2569464"/>
            <a:ext cx="5429396" cy="367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page18image62500848">
            <a:extLst>
              <a:ext uri="{FF2B5EF4-FFF2-40B4-BE49-F238E27FC236}">
                <a16:creationId xmlns:a16="http://schemas.microsoft.com/office/drawing/2014/main" id="{176E1E36-628A-7F24-E430-704E017BB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4496" y="3063698"/>
            <a:ext cx="5785104" cy="255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8D2C4A-AD46-054A-C3F7-C6570B59D4F9}"/>
              </a:ext>
            </a:extLst>
          </p:cNvPr>
          <p:cNvSpPr/>
          <p:nvPr/>
        </p:nvSpPr>
        <p:spPr>
          <a:xfrm>
            <a:off x="0" y="1120470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C5CFC9-711A-A9AB-4331-A0F3B2DBAAE9}"/>
              </a:ext>
            </a:extLst>
          </p:cNvPr>
          <p:cNvSpPr/>
          <p:nvPr/>
        </p:nvSpPr>
        <p:spPr>
          <a:xfrm>
            <a:off x="11749425" y="1119585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Parallélogramme 11">
            <a:extLst>
              <a:ext uri="{FF2B5EF4-FFF2-40B4-BE49-F238E27FC236}">
                <a16:creationId xmlns:a16="http://schemas.microsoft.com/office/drawing/2014/main" id="{3963101E-A9AE-4E93-FCE5-E61A4E59BC45}"/>
              </a:ext>
            </a:extLst>
          </p:cNvPr>
          <p:cNvSpPr/>
          <p:nvPr/>
        </p:nvSpPr>
        <p:spPr>
          <a:xfrm rot="16200000" flipV="1">
            <a:off x="10917763" y="166200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DA52E6-E0CA-E5EF-0857-DC2BA7718883}"/>
              </a:ext>
            </a:extLst>
          </p:cNvPr>
          <p:cNvSpPr txBox="1"/>
          <p:nvPr/>
        </p:nvSpPr>
        <p:spPr>
          <a:xfrm>
            <a:off x="337617" y="62139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700731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01DF37A6-070F-92A3-B813-C5A7F18BA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46" b="74551"/>
          <a:stretch/>
        </p:blipFill>
        <p:spPr>
          <a:xfrm>
            <a:off x="0" y="-506"/>
            <a:ext cx="12192000" cy="142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E6780-D41E-3E41-2FF0-CD0FF545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90" y="-253999"/>
            <a:ext cx="10274131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Analyse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 des </a:t>
            </a:r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Resultats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 et testes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0803E-4A6B-3DB7-C014-8AE5045B5779}"/>
              </a:ext>
            </a:extLst>
          </p:cNvPr>
          <p:cNvSpPr txBox="1"/>
          <p:nvPr/>
        </p:nvSpPr>
        <p:spPr>
          <a:xfrm>
            <a:off x="503990" y="1097786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 err="1">
                <a:effectLst/>
                <a:latin typeface="Montserrat" pitchFamily="2" charset="77"/>
              </a:rPr>
              <a:t>Algorithme</a:t>
            </a:r>
            <a:r>
              <a:rPr lang="en-US" sz="2200" b="1" dirty="0">
                <a:effectLst/>
                <a:latin typeface="Montserrat" pitchFamily="2" charset="77"/>
              </a:rPr>
              <a:t> KNN : </a:t>
            </a:r>
            <a:r>
              <a:rPr lang="en-US" sz="2200" b="1" dirty="0" err="1">
                <a:effectLst/>
                <a:latin typeface="Montserrat" pitchFamily="2" charset="77"/>
              </a:rPr>
              <a:t>Modèle</a:t>
            </a:r>
            <a:r>
              <a:rPr lang="en-US" sz="2200" b="1" dirty="0">
                <a:effectLst/>
                <a:latin typeface="Montserrat" pitchFamily="2" charset="77"/>
              </a:rPr>
              <a:t> 1  </a:t>
            </a:r>
            <a:endParaRPr lang="en-US" sz="2200" dirty="0">
              <a:effectLst/>
              <a:latin typeface="Montserrat" pitchFamily="2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>
                <a:effectLst/>
                <a:latin typeface="Montserrat" pitchFamily="2" charset="77"/>
              </a:rPr>
              <a:t> </a:t>
            </a:r>
            <a:endParaRPr lang="en-US" sz="2200" dirty="0">
              <a:latin typeface="Montserrat" pitchFamily="2" charset="77"/>
            </a:endParaRPr>
          </a:p>
        </p:txBody>
      </p:sp>
      <p:pic>
        <p:nvPicPr>
          <p:cNvPr id="12289" name="Picture 1" descr="page18image62498976">
            <a:extLst>
              <a:ext uri="{FF2B5EF4-FFF2-40B4-BE49-F238E27FC236}">
                <a16:creationId xmlns:a16="http://schemas.microsoft.com/office/drawing/2014/main" id="{3FA6D03C-8DE7-589D-AA78-DE61685A0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990" y="2569464"/>
            <a:ext cx="5392819" cy="367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page18image62538144">
            <a:extLst>
              <a:ext uri="{FF2B5EF4-FFF2-40B4-BE49-F238E27FC236}">
                <a16:creationId xmlns:a16="http://schemas.microsoft.com/office/drawing/2014/main" id="{FB772281-1D44-37BF-35B2-2343C41C5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4496" y="3203462"/>
            <a:ext cx="5468112" cy="241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B4D6DF-2F38-362F-ECD6-D0DC326EB057}"/>
              </a:ext>
            </a:extLst>
          </p:cNvPr>
          <p:cNvSpPr/>
          <p:nvPr/>
        </p:nvSpPr>
        <p:spPr>
          <a:xfrm>
            <a:off x="0" y="1051046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5720BF-7F42-C1E5-29A1-F99AECFEAE68}"/>
              </a:ext>
            </a:extLst>
          </p:cNvPr>
          <p:cNvSpPr/>
          <p:nvPr/>
        </p:nvSpPr>
        <p:spPr>
          <a:xfrm>
            <a:off x="11749425" y="1050161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arallélogramme 11">
            <a:extLst>
              <a:ext uri="{FF2B5EF4-FFF2-40B4-BE49-F238E27FC236}">
                <a16:creationId xmlns:a16="http://schemas.microsoft.com/office/drawing/2014/main" id="{2776C6B1-91E4-6258-9EA9-678AEE8596AA}"/>
              </a:ext>
            </a:extLst>
          </p:cNvPr>
          <p:cNvSpPr/>
          <p:nvPr/>
        </p:nvSpPr>
        <p:spPr>
          <a:xfrm rot="16200000" flipV="1">
            <a:off x="10917763" y="96776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12130-0EF2-0B7D-7B1C-D833D23095B7}"/>
              </a:ext>
            </a:extLst>
          </p:cNvPr>
          <p:cNvSpPr txBox="1"/>
          <p:nvPr/>
        </p:nvSpPr>
        <p:spPr>
          <a:xfrm>
            <a:off x="337617" y="62139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03322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DFC39DC5-8596-A8B2-3091-30D734BCF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46" b="74551"/>
          <a:stretch/>
        </p:blipFill>
        <p:spPr>
          <a:xfrm>
            <a:off x="0" y="-506"/>
            <a:ext cx="12192000" cy="142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E6780-D41E-3E41-2FF0-CD0FF545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31" y="-355092"/>
            <a:ext cx="9542764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Analyse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 des </a:t>
            </a:r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Resultats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 et testes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0803E-4A6B-3DB7-C014-8AE5045B5779}"/>
              </a:ext>
            </a:extLst>
          </p:cNvPr>
          <p:cNvSpPr txBox="1"/>
          <p:nvPr/>
        </p:nvSpPr>
        <p:spPr>
          <a:xfrm>
            <a:off x="523731" y="1069859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 err="1">
                <a:effectLst/>
                <a:latin typeface="Montserrat" pitchFamily="2" charset="77"/>
              </a:rPr>
              <a:t>Algorithme</a:t>
            </a:r>
            <a:r>
              <a:rPr lang="en-US" sz="2200" b="1" dirty="0">
                <a:effectLst/>
                <a:latin typeface="Montserrat" pitchFamily="2" charset="77"/>
              </a:rPr>
              <a:t> K-means : </a:t>
            </a:r>
            <a:r>
              <a:rPr lang="en-US" sz="2200" b="1" dirty="0" err="1">
                <a:effectLst/>
                <a:latin typeface="Montserrat" pitchFamily="2" charset="77"/>
              </a:rPr>
              <a:t>Modèle</a:t>
            </a:r>
            <a:r>
              <a:rPr lang="en-US" sz="2200" b="1" dirty="0">
                <a:effectLst/>
                <a:latin typeface="Montserrat" pitchFamily="2" charset="77"/>
              </a:rPr>
              <a:t> 1</a:t>
            </a:r>
            <a:endParaRPr lang="en-US" sz="2200" dirty="0">
              <a:effectLst/>
              <a:latin typeface="Montserrat" pitchFamily="2" charset="77"/>
            </a:endParaRPr>
          </a:p>
        </p:txBody>
      </p:sp>
      <p:pic>
        <p:nvPicPr>
          <p:cNvPr id="13313" name="Picture 1" descr="page19image62053072">
            <a:extLst>
              <a:ext uri="{FF2B5EF4-FFF2-40B4-BE49-F238E27FC236}">
                <a16:creationId xmlns:a16="http://schemas.microsoft.com/office/drawing/2014/main" id="{767C1BCC-A8AD-5226-5D48-73EB733A23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516"/>
          <a:stretch/>
        </p:blipFill>
        <p:spPr bwMode="auto">
          <a:xfrm>
            <a:off x="523731" y="2569464"/>
            <a:ext cx="5353338" cy="367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age19image62058480">
            <a:extLst>
              <a:ext uri="{FF2B5EF4-FFF2-40B4-BE49-F238E27FC236}">
                <a16:creationId xmlns:a16="http://schemas.microsoft.com/office/drawing/2014/main" id="{617B73E6-30C7-D0BD-A564-D813259C2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4496" y="3203462"/>
            <a:ext cx="5468112" cy="241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D9ACFB-8544-CADD-E5C5-26ACEF905F70}"/>
              </a:ext>
            </a:extLst>
          </p:cNvPr>
          <p:cNvSpPr/>
          <p:nvPr/>
        </p:nvSpPr>
        <p:spPr>
          <a:xfrm>
            <a:off x="0" y="1039100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626F2C-EC9E-8FDE-DD47-40893F3BC8C1}"/>
              </a:ext>
            </a:extLst>
          </p:cNvPr>
          <p:cNvSpPr/>
          <p:nvPr/>
        </p:nvSpPr>
        <p:spPr>
          <a:xfrm>
            <a:off x="11749425" y="1038215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arallélogramme 11">
            <a:extLst>
              <a:ext uri="{FF2B5EF4-FFF2-40B4-BE49-F238E27FC236}">
                <a16:creationId xmlns:a16="http://schemas.microsoft.com/office/drawing/2014/main" id="{0901DC8D-D85B-AAF5-8B07-D37BA606CFA2}"/>
              </a:ext>
            </a:extLst>
          </p:cNvPr>
          <p:cNvSpPr/>
          <p:nvPr/>
        </p:nvSpPr>
        <p:spPr>
          <a:xfrm rot="16200000" flipV="1">
            <a:off x="10917763" y="84830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9D6BE4-D81A-2DF2-2124-E6F056285260}"/>
              </a:ext>
            </a:extLst>
          </p:cNvPr>
          <p:cNvSpPr txBox="1"/>
          <p:nvPr/>
        </p:nvSpPr>
        <p:spPr>
          <a:xfrm>
            <a:off x="337617" y="62139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816985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877F4AF-58A9-5E46-0DB1-8BDA66A3A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46" b="74551"/>
          <a:stretch/>
        </p:blipFill>
        <p:spPr>
          <a:xfrm>
            <a:off x="0" y="-506"/>
            <a:ext cx="12192000" cy="142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E6780-D41E-3E41-2FF0-CD0FF545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561" y="-507492"/>
            <a:ext cx="9301256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Analyse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 des </a:t>
            </a:r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Resultats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 et testes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0803E-4A6B-3DB7-C014-8AE5045B5779}"/>
              </a:ext>
            </a:extLst>
          </p:cNvPr>
          <p:cNvSpPr txBox="1"/>
          <p:nvPr/>
        </p:nvSpPr>
        <p:spPr>
          <a:xfrm>
            <a:off x="503990" y="1421892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200" b="1" dirty="0" err="1">
                <a:effectLst/>
                <a:latin typeface="Montserrat" pitchFamily="2" charset="77"/>
              </a:rPr>
              <a:t>Algorithme</a:t>
            </a:r>
            <a:r>
              <a:rPr lang="en-GB" sz="2200" b="1" dirty="0">
                <a:effectLst/>
                <a:latin typeface="Montserrat" pitchFamily="2" charset="77"/>
              </a:rPr>
              <a:t> SVM : </a:t>
            </a:r>
            <a:r>
              <a:rPr lang="en-US" sz="2200" b="1" dirty="0" err="1">
                <a:effectLst/>
                <a:latin typeface="Montserrat" pitchFamily="2" charset="77"/>
              </a:rPr>
              <a:t>Modèle</a:t>
            </a:r>
            <a:r>
              <a:rPr lang="en-US" sz="2200" b="1" dirty="0">
                <a:effectLst/>
                <a:latin typeface="Montserrat" pitchFamily="2" charset="77"/>
              </a:rPr>
              <a:t> 1</a:t>
            </a:r>
            <a:endParaRPr lang="en-GB" sz="2200" dirty="0">
              <a:effectLst/>
              <a:latin typeface="Montserrat" pitchFamily="2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14337" name="Picture 1" descr="page19image62049952">
            <a:extLst>
              <a:ext uri="{FF2B5EF4-FFF2-40B4-BE49-F238E27FC236}">
                <a16:creationId xmlns:a16="http://schemas.microsoft.com/office/drawing/2014/main" id="{5D8F5532-6DD1-9D61-33A1-ED4EAED38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990" y="2569464"/>
            <a:ext cx="5392819" cy="367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page19image62054320">
            <a:extLst>
              <a:ext uri="{FF2B5EF4-FFF2-40B4-BE49-F238E27FC236}">
                <a16:creationId xmlns:a16="http://schemas.microsoft.com/office/drawing/2014/main" id="{D36CE880-B496-EF8A-0BF7-79100024B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4496" y="3203462"/>
            <a:ext cx="5468112" cy="241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5C9765-0245-BEEB-5ED5-FBDB04F6D48E}"/>
              </a:ext>
            </a:extLst>
          </p:cNvPr>
          <p:cNvSpPr/>
          <p:nvPr/>
        </p:nvSpPr>
        <p:spPr>
          <a:xfrm>
            <a:off x="0" y="939612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C2860B-9FAA-C58C-99D4-2FBABD0F6E71}"/>
              </a:ext>
            </a:extLst>
          </p:cNvPr>
          <p:cNvSpPr/>
          <p:nvPr/>
        </p:nvSpPr>
        <p:spPr>
          <a:xfrm>
            <a:off x="11749425" y="938727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arallélogramme 11">
            <a:extLst>
              <a:ext uri="{FF2B5EF4-FFF2-40B4-BE49-F238E27FC236}">
                <a16:creationId xmlns:a16="http://schemas.microsoft.com/office/drawing/2014/main" id="{471A01F6-322F-9195-5B5F-9371BAF2701E}"/>
              </a:ext>
            </a:extLst>
          </p:cNvPr>
          <p:cNvSpPr/>
          <p:nvPr/>
        </p:nvSpPr>
        <p:spPr>
          <a:xfrm rot="16200000" flipV="1">
            <a:off x="10917763" y="-14658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4FAF61-A35C-E824-CC54-2B8DA8A75FEB}"/>
              </a:ext>
            </a:extLst>
          </p:cNvPr>
          <p:cNvSpPr txBox="1"/>
          <p:nvPr/>
        </p:nvSpPr>
        <p:spPr>
          <a:xfrm>
            <a:off x="337617" y="62139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56193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4F64273-DE39-A5EF-7E40-67A6B8D329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46" b="74551"/>
          <a:stretch/>
        </p:blipFill>
        <p:spPr>
          <a:xfrm>
            <a:off x="0" y="-506"/>
            <a:ext cx="12192000" cy="142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E6780-D41E-3E41-2FF0-CD0FF545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647" y="-475594"/>
            <a:ext cx="9588819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Analyse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 des </a:t>
            </a:r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Resultats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 et testes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0803E-4A6B-3DB7-C014-8AE5045B5779}"/>
              </a:ext>
            </a:extLst>
          </p:cNvPr>
          <p:cNvSpPr txBox="1"/>
          <p:nvPr/>
        </p:nvSpPr>
        <p:spPr>
          <a:xfrm>
            <a:off x="756321" y="1283439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 err="1">
                <a:effectLst/>
                <a:latin typeface="Montserrat" pitchFamily="2" charset="77"/>
              </a:rPr>
              <a:t>Algorithme</a:t>
            </a:r>
            <a:r>
              <a:rPr lang="en-US" sz="2200" b="1" dirty="0">
                <a:effectLst/>
                <a:latin typeface="Montserrat" pitchFamily="2" charset="77"/>
              </a:rPr>
              <a:t> Naïve bayes : </a:t>
            </a:r>
            <a:r>
              <a:rPr lang="en-US" sz="2200" b="1" dirty="0" err="1">
                <a:effectLst/>
                <a:latin typeface="Montserrat" pitchFamily="2" charset="77"/>
              </a:rPr>
              <a:t>Modèle</a:t>
            </a:r>
            <a:r>
              <a:rPr lang="en-US" sz="2200" b="1" dirty="0">
                <a:effectLst/>
                <a:latin typeface="Montserrat" pitchFamily="2" charset="77"/>
              </a:rPr>
              <a:t> 2  </a:t>
            </a:r>
            <a:endParaRPr lang="en-US" sz="2200" dirty="0">
              <a:effectLst/>
              <a:latin typeface="Montserrat" pitchFamily="2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7F2DE1A-C9A8-97DE-9188-B7A4B27E8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19" y="2569464"/>
            <a:ext cx="5414562" cy="3678936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D85B03B8-FE8E-1F48-50B3-ED229DBD2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496" y="2843064"/>
            <a:ext cx="5468112" cy="31317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B550E8-178A-47B0-C3F6-D066E408E5EA}"/>
              </a:ext>
            </a:extLst>
          </p:cNvPr>
          <p:cNvSpPr/>
          <p:nvPr/>
        </p:nvSpPr>
        <p:spPr>
          <a:xfrm>
            <a:off x="0" y="978849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3AE3F9-DFD9-9F8D-7CE4-30B164891BB3}"/>
              </a:ext>
            </a:extLst>
          </p:cNvPr>
          <p:cNvSpPr/>
          <p:nvPr/>
        </p:nvSpPr>
        <p:spPr>
          <a:xfrm>
            <a:off x="11749425" y="977964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arallélogramme 11">
            <a:extLst>
              <a:ext uri="{FF2B5EF4-FFF2-40B4-BE49-F238E27FC236}">
                <a16:creationId xmlns:a16="http://schemas.microsoft.com/office/drawing/2014/main" id="{0F4CBBB2-42E4-A171-61A5-F1DCE2139422}"/>
              </a:ext>
            </a:extLst>
          </p:cNvPr>
          <p:cNvSpPr/>
          <p:nvPr/>
        </p:nvSpPr>
        <p:spPr>
          <a:xfrm rot="16200000" flipV="1">
            <a:off x="10917763" y="24579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E1988-6816-9AA3-5A65-CD93617BE8EE}"/>
              </a:ext>
            </a:extLst>
          </p:cNvPr>
          <p:cNvSpPr txBox="1"/>
          <p:nvPr/>
        </p:nvSpPr>
        <p:spPr>
          <a:xfrm>
            <a:off x="337617" y="62139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331370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03232775-1556-0798-5802-E47C906F86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46" b="74551"/>
          <a:stretch/>
        </p:blipFill>
        <p:spPr>
          <a:xfrm>
            <a:off x="0" y="-506"/>
            <a:ext cx="12192000" cy="142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E6780-D41E-3E41-2FF0-CD0FF545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96" y="-423331"/>
            <a:ext cx="9819281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Analyse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 des </a:t>
            </a:r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Resultats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 et testes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0803E-4A6B-3DB7-C014-8AE5045B5779}"/>
              </a:ext>
            </a:extLst>
          </p:cNvPr>
          <p:cNvSpPr txBox="1"/>
          <p:nvPr/>
        </p:nvSpPr>
        <p:spPr>
          <a:xfrm>
            <a:off x="432996" y="1352425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 err="1">
                <a:effectLst/>
                <a:latin typeface="Montserrat" pitchFamily="2" charset="77"/>
              </a:rPr>
              <a:t>Algorithme</a:t>
            </a:r>
            <a:r>
              <a:rPr lang="en-US" sz="2200" b="1" dirty="0">
                <a:effectLst/>
                <a:latin typeface="Montserrat" pitchFamily="2" charset="77"/>
              </a:rPr>
              <a:t> SVM : </a:t>
            </a:r>
            <a:r>
              <a:rPr lang="en-US" sz="2200" b="1" dirty="0" err="1">
                <a:effectLst/>
                <a:latin typeface="Montserrat" pitchFamily="2" charset="77"/>
              </a:rPr>
              <a:t>Modèle</a:t>
            </a:r>
            <a:r>
              <a:rPr lang="en-US" sz="2200" b="1" dirty="0">
                <a:effectLst/>
                <a:latin typeface="Montserrat" pitchFamily="2" charset="77"/>
              </a:rPr>
              <a:t> 2  </a:t>
            </a:r>
            <a:endParaRPr lang="en-US" sz="2200" dirty="0">
              <a:effectLst/>
              <a:latin typeface="Montserrat" pitchFamily="2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9A5CE54-37C4-5201-DFB7-EB66C5B13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19" y="2569464"/>
            <a:ext cx="5414562" cy="3678936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6A816E8-C2E5-496D-181D-3512072D5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496" y="2843064"/>
            <a:ext cx="5468112" cy="31317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AE98AA-26F6-C043-0939-4C8EE5318990}"/>
              </a:ext>
            </a:extLst>
          </p:cNvPr>
          <p:cNvSpPr/>
          <p:nvPr/>
        </p:nvSpPr>
        <p:spPr>
          <a:xfrm>
            <a:off x="-369396" y="1158589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E8614F-2DEE-EF65-8CBB-A70EEB00E385}"/>
              </a:ext>
            </a:extLst>
          </p:cNvPr>
          <p:cNvSpPr/>
          <p:nvPr/>
        </p:nvSpPr>
        <p:spPr>
          <a:xfrm>
            <a:off x="11380029" y="1157704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arallélogramme 11">
            <a:extLst>
              <a:ext uri="{FF2B5EF4-FFF2-40B4-BE49-F238E27FC236}">
                <a16:creationId xmlns:a16="http://schemas.microsoft.com/office/drawing/2014/main" id="{8A4AF20C-4C80-7E07-A5C7-FA428773C936}"/>
              </a:ext>
            </a:extLst>
          </p:cNvPr>
          <p:cNvSpPr/>
          <p:nvPr/>
        </p:nvSpPr>
        <p:spPr>
          <a:xfrm rot="16200000" flipV="1">
            <a:off x="10548367" y="204319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6C4844-91CF-7CEC-9BD7-35832C83A36B}"/>
              </a:ext>
            </a:extLst>
          </p:cNvPr>
          <p:cNvSpPr txBox="1"/>
          <p:nvPr/>
        </p:nvSpPr>
        <p:spPr>
          <a:xfrm>
            <a:off x="337617" y="62139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630467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B6D324-0B5C-4500-B533-3767AA3F9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2773483" y="1529933"/>
            <a:ext cx="6878447" cy="924789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r>
              <a:rPr lang="en-FR" sz="3600" b="1" dirty="0">
                <a:effectLst/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UF Retail HRI Dataset</a:t>
            </a:r>
            <a:endParaRPr lang="lt-LT" b="1" dirty="0">
              <a:latin typeface="Montserrat" pitchFamily="2" charset="77"/>
            </a:endParaRPr>
          </a:p>
        </p:txBody>
      </p: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3103" y="3767524"/>
            <a:ext cx="703175" cy="703175"/>
          </a:xfrm>
          <a:prstGeom prst="rect">
            <a:avLst/>
          </a:prstGeom>
        </p:spPr>
      </p:pic>
      <p:sp>
        <p:nvSpPr>
          <p:cNvPr id="28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52E2DB-DBB1-4D23-872C-836BEC2AED01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1" name="!!end">
            <a:hlinkClick r:id="rId6" action="ppaction://hlinksldjump"/>
            <a:extLst>
              <a:ext uri="{FF2B5EF4-FFF2-40B4-BE49-F238E27FC236}">
                <a16:creationId xmlns:a16="http://schemas.microsoft.com/office/drawing/2014/main" id="{765AC537-E08B-431E-8F9F-5039DAC686A5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pic>
        <p:nvPicPr>
          <p:cNvPr id="2" name="Picture 1" descr="Arrow&#10;&#10;Description automatically generated with medium confidence">
            <a:extLst>
              <a:ext uri="{FF2B5EF4-FFF2-40B4-BE49-F238E27FC236}">
                <a16:creationId xmlns:a16="http://schemas.microsoft.com/office/drawing/2014/main" id="{322F7AFF-F5EC-C3F8-AA5D-B600ED450F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9663" y="256006"/>
            <a:ext cx="2650087" cy="112421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45922FC-2BB0-3422-A1E5-21D13388D2E1}"/>
              </a:ext>
            </a:extLst>
          </p:cNvPr>
          <p:cNvGrpSpPr/>
          <p:nvPr/>
        </p:nvGrpSpPr>
        <p:grpSpPr>
          <a:xfrm>
            <a:off x="1008625" y="3261861"/>
            <a:ext cx="16810290" cy="1714500"/>
            <a:chOff x="1940355" y="4701411"/>
            <a:chExt cx="16810290" cy="1714500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2" name="Section Zoom 11">
                  <a:extLst>
                    <a:ext uri="{FF2B5EF4-FFF2-40B4-BE49-F238E27FC236}">
                      <a16:creationId xmlns:a16="http://schemas.microsoft.com/office/drawing/2014/main" id="{9F352D94-98F4-1AB8-52FC-C5B6BC17D1A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40355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E8DC78D2-98FB-394F-BB18-7B96C34D2B0F}">
                      <psez:zmPr id="{C449F5C3-EC0D-A446-94D9-D7842114433F}" transitionDur="1000">
                        <p166:blipFill xmlns:p166="http://schemas.microsoft.com/office/powerpoint/2016/6/main">
                          <a:blip r:embed="rId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2" name="Section Zoom 11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9F352D94-98F4-1AB8-52FC-C5B6BC17D1A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08625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5" name="Section Zoom 14">
                  <a:extLst>
                    <a:ext uri="{FF2B5EF4-FFF2-40B4-BE49-F238E27FC236}">
                      <a16:creationId xmlns:a16="http://schemas.microsoft.com/office/drawing/2014/main" id="{23C9C2E6-1036-D028-A85E-96AF2A286E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364353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4A4A32D0-76D3-5F4A-86A7-B42B3DF69EF1}">
                      <psez:zmPr id="{3FBF40E8-7928-5D4B-A176-C241747BF8B4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5" name="Section Zoom 14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23C9C2E6-1036-D028-A85E-96AF2A286E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32623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2" name="Section Zoom 21">
                  <a:extLst>
                    <a:ext uri="{FF2B5EF4-FFF2-40B4-BE49-F238E27FC236}">
                      <a16:creationId xmlns:a16="http://schemas.microsoft.com/office/drawing/2014/main" id="{E9D04A6A-0DEC-ADF4-CB76-DFD55EE2702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2242800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AF447CFC-58D3-7143-9932-CC73D48850F8}">
                      <psez:zmPr id="{649EE9EE-9B6E-D846-AFE6-44D636BB3B49}" transitionDur="1000">
                        <p166:blipFill xmlns:p166="http://schemas.microsoft.com/office/powerpoint/2016/6/main">
                          <a:blip r:embed="rId1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2" name="Section Zoom 21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E9D04A6A-0DEC-ADF4-CB76-DFD55EE2702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311070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4" name="Section Zoom 23">
                  <a:extLst>
                    <a:ext uri="{FF2B5EF4-FFF2-40B4-BE49-F238E27FC236}">
                      <a16:creationId xmlns:a16="http://schemas.microsoft.com/office/drawing/2014/main" id="{F4861CC4-A56B-3D94-755B-4E8D2E1DEC6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5702645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B106341E-7DE3-DD4F-9324-F8273678BB65}">
                      <psez:zmPr id="{8E5EEEA8-89AF-464D-B2BB-73B328ED6C42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4" name="Section Zoom 23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F4861CC4-A56B-3D94-755B-4E8D2E1DEC6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770915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9" name="Section Zoom 28">
                  <a:extLst>
                    <a:ext uri="{FF2B5EF4-FFF2-40B4-BE49-F238E27FC236}">
                      <a16:creationId xmlns:a16="http://schemas.microsoft.com/office/drawing/2014/main" id="{C78CAAEA-4F0F-ECBA-76FF-DF933723F93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732155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8B4D3D55-4493-2647-915F-245AEB446AF7}">
                      <psez:zmPr id="{3B1482C4-D556-DE49-A32E-636DB24F99D1}" transitionDur="1000">
                        <p166:blipFill xmlns:p166="http://schemas.microsoft.com/office/powerpoint/2016/6/main">
                          <a:blip r:embed="rId2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9" name="Section Zoom 28">
                  <a:hlinkClick r:id="rId21" action="ppaction://hlinksldjump"/>
                  <a:extLst>
                    <a:ext uri="{FF2B5EF4-FFF2-40B4-BE49-F238E27FC236}">
                      <a16:creationId xmlns:a16="http://schemas.microsoft.com/office/drawing/2014/main" id="{C78CAAEA-4F0F-ECBA-76FF-DF933723F93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00425" y="3261861"/>
                  <a:ext cx="3048000" cy="1714500"/>
                </a:xfrm>
                <a:prstGeom prst="rect">
                  <a:avLst/>
                </a:prstGeom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10652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50726BE-EAA6-0980-C0D9-64BE6A52B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46" b="74551"/>
          <a:stretch/>
        </p:blipFill>
        <p:spPr>
          <a:xfrm>
            <a:off x="0" y="-506"/>
            <a:ext cx="12192000" cy="142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E6780-D41E-3E41-2FF0-CD0FF545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38" y="-350691"/>
            <a:ext cx="9766131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Analyse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 des </a:t>
            </a:r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Resultats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 et testes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0803E-4A6B-3DB7-C014-8AE5045B5779}"/>
              </a:ext>
            </a:extLst>
          </p:cNvPr>
          <p:cNvSpPr txBox="1"/>
          <p:nvPr/>
        </p:nvSpPr>
        <p:spPr>
          <a:xfrm>
            <a:off x="494038" y="1677218"/>
            <a:ext cx="6007608" cy="1501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b="1" dirty="0">
                <a:latin typeface="Montserrat" pitchFamily="2" charset="77"/>
              </a:rPr>
              <a:t>TESTES: </a:t>
            </a:r>
            <a:r>
              <a:rPr lang="en-GB" sz="2400" b="1" dirty="0" err="1">
                <a:latin typeface="Montserrat" pitchFamily="2" charset="77"/>
              </a:rPr>
              <a:t>Modèle</a:t>
            </a:r>
            <a:r>
              <a:rPr lang="en-GB" sz="2400" b="1" dirty="0">
                <a:latin typeface="Montserrat" pitchFamily="2" charset="77"/>
              </a:rPr>
              <a:t> 1</a:t>
            </a:r>
            <a:endParaRPr lang="en-GB" sz="3200" dirty="0">
              <a:effectLst/>
              <a:latin typeface="Montserrat" pitchFamily="2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CC38D-9DD4-05E7-FB30-442428157AB0}"/>
              </a:ext>
            </a:extLst>
          </p:cNvPr>
          <p:cNvSpPr txBox="1"/>
          <p:nvPr/>
        </p:nvSpPr>
        <p:spPr>
          <a:xfrm>
            <a:off x="494038" y="2535275"/>
            <a:ext cx="6099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imesNewRomanPSMT"/>
              </a:rPr>
              <a:t>N</a:t>
            </a:r>
            <a:r>
              <a:rPr lang="en-GB" sz="1800" dirty="0">
                <a:effectLst/>
                <a:latin typeface="TimesNewRomanPSMT"/>
              </a:rPr>
              <a:t>ous </a:t>
            </a:r>
            <a:r>
              <a:rPr lang="en-GB" sz="1800" dirty="0" err="1">
                <a:effectLst/>
                <a:latin typeface="TimesNewRomanPSMT"/>
              </a:rPr>
              <a:t>avons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procéde</a:t>
            </a:r>
            <a:r>
              <a:rPr lang="en-GB" sz="1800" dirty="0">
                <a:effectLst/>
                <a:latin typeface="TimesNewRomanPSMT"/>
              </a:rPr>
              <a:t>́ à </a:t>
            </a:r>
            <a:r>
              <a:rPr lang="en-GB" sz="1800" dirty="0" err="1">
                <a:effectLst/>
                <a:latin typeface="TimesNewRomanPSMT"/>
              </a:rPr>
              <a:t>une</a:t>
            </a:r>
            <a:r>
              <a:rPr lang="en-GB" sz="1800" dirty="0">
                <a:effectLst/>
                <a:latin typeface="TimesNewRomanPSMT"/>
              </a:rPr>
              <a:t> phase de test </a:t>
            </a:r>
            <a:r>
              <a:rPr lang="en-GB" sz="1800" dirty="0" err="1">
                <a:effectLst/>
                <a:latin typeface="TimesNewRomanPSMT"/>
              </a:rPr>
              <a:t>en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utilisant</a:t>
            </a:r>
            <a:r>
              <a:rPr lang="en-GB" sz="1800" dirty="0">
                <a:effectLst/>
                <a:latin typeface="TimesNewRomanPSMT"/>
              </a:rPr>
              <a:t> les </a:t>
            </a:r>
            <a:r>
              <a:rPr lang="en-GB" sz="1800" dirty="0" err="1">
                <a:effectLst/>
                <a:latin typeface="TimesNewRomanPSMT"/>
              </a:rPr>
              <a:t>données</a:t>
            </a:r>
            <a:r>
              <a:rPr lang="en-GB" sz="1800" dirty="0">
                <a:effectLst/>
                <a:latin typeface="TimesNewRomanPSMT"/>
              </a:rPr>
              <a:t> des participants 6, 7 et 8. 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FFC684-03E2-F733-A3B3-28C6082CBDF2}"/>
              </a:ext>
            </a:extLst>
          </p:cNvPr>
          <p:cNvSpPr txBox="1"/>
          <p:nvPr/>
        </p:nvSpPr>
        <p:spPr>
          <a:xfrm>
            <a:off x="494038" y="3494403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imesNewRomanPSMT"/>
              </a:rPr>
              <a:t>L</a:t>
            </a:r>
            <a:r>
              <a:rPr lang="en-GB" sz="1800" dirty="0">
                <a:effectLst/>
                <a:latin typeface="TimesNewRomanPSMT"/>
              </a:rPr>
              <a:t>es </a:t>
            </a:r>
            <a:r>
              <a:rPr lang="en-GB" sz="1800" dirty="0" err="1">
                <a:effectLst/>
                <a:latin typeface="TimesNewRomanPSMT"/>
              </a:rPr>
              <a:t>données</a:t>
            </a:r>
            <a:r>
              <a:rPr lang="en-GB" sz="1800" dirty="0">
                <a:effectLst/>
                <a:latin typeface="TimesNewRomanPSMT"/>
              </a:rPr>
              <a:t> du participant 6 </a:t>
            </a:r>
            <a:endParaRPr lang="en-GB" dirty="0">
              <a:effectLst/>
            </a:endParaRPr>
          </a:p>
        </p:txBody>
      </p:sp>
      <p:pic>
        <p:nvPicPr>
          <p:cNvPr id="9" name="Image 3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9C8734-8FE1-BF06-8AD7-98DFE1ACB9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8" y="4059976"/>
            <a:ext cx="4787900" cy="15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E6B5A1-02AF-0A15-C4A1-DD5ACE27F585}"/>
              </a:ext>
            </a:extLst>
          </p:cNvPr>
          <p:cNvSpPr txBox="1"/>
          <p:nvPr/>
        </p:nvSpPr>
        <p:spPr>
          <a:xfrm>
            <a:off x="5757166" y="3470662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TimesNewRomanPSMT"/>
              </a:rPr>
              <a:t>les </a:t>
            </a:r>
            <a:r>
              <a:rPr lang="en-GB" sz="1800" dirty="0" err="1">
                <a:effectLst/>
                <a:latin typeface="TimesNewRomanPSMT"/>
              </a:rPr>
              <a:t>données</a:t>
            </a:r>
            <a:r>
              <a:rPr lang="en-GB" sz="1800" dirty="0">
                <a:effectLst/>
                <a:latin typeface="TimesNewRomanPSMT"/>
              </a:rPr>
              <a:t> du participant 7,8. </a:t>
            </a:r>
            <a:endParaRPr lang="en-GB" dirty="0">
              <a:effectLst/>
            </a:endParaRPr>
          </a:p>
        </p:txBody>
      </p:sp>
      <p:pic>
        <p:nvPicPr>
          <p:cNvPr id="12" name="Image 36" descr="Text&#10;&#10;Description automatically generated with medium confidence">
            <a:extLst>
              <a:ext uri="{FF2B5EF4-FFF2-40B4-BE49-F238E27FC236}">
                <a16:creationId xmlns:a16="http://schemas.microsoft.com/office/drawing/2014/main" id="{3AE15BE0-E83E-446A-6BD1-EB84410CF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166" y="4018278"/>
            <a:ext cx="52959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4792C5BE-3219-9926-1704-0DDAFCB555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166" y="4745776"/>
            <a:ext cx="5295900" cy="18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10D8D4-6072-CE9A-70D2-FC218B26435D}"/>
              </a:ext>
            </a:extLst>
          </p:cNvPr>
          <p:cNvSpPr/>
          <p:nvPr/>
        </p:nvSpPr>
        <p:spPr>
          <a:xfrm>
            <a:off x="0" y="997134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222DA8-53CA-B796-03D0-EF10A11428FA}"/>
              </a:ext>
            </a:extLst>
          </p:cNvPr>
          <p:cNvSpPr/>
          <p:nvPr/>
        </p:nvSpPr>
        <p:spPr>
          <a:xfrm>
            <a:off x="11749425" y="996249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arallélogramme 11">
            <a:extLst>
              <a:ext uri="{FF2B5EF4-FFF2-40B4-BE49-F238E27FC236}">
                <a16:creationId xmlns:a16="http://schemas.microsoft.com/office/drawing/2014/main" id="{57F61CF8-50DD-F723-9971-C0BC6362BCB4}"/>
              </a:ext>
            </a:extLst>
          </p:cNvPr>
          <p:cNvSpPr/>
          <p:nvPr/>
        </p:nvSpPr>
        <p:spPr>
          <a:xfrm rot="16200000" flipV="1">
            <a:off x="10917763" y="42864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8EB825-78AC-F641-3A98-A78B4CCED5B0}"/>
              </a:ext>
            </a:extLst>
          </p:cNvPr>
          <p:cNvSpPr txBox="1"/>
          <p:nvPr/>
        </p:nvSpPr>
        <p:spPr>
          <a:xfrm>
            <a:off x="337617" y="62139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126125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42DADB3E-D7DF-E2CD-9763-D59BD34DB9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46" b="74551"/>
          <a:stretch/>
        </p:blipFill>
        <p:spPr>
          <a:xfrm>
            <a:off x="0" y="-506"/>
            <a:ext cx="12192000" cy="142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E6780-D41E-3E41-2FF0-CD0FF545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561" y="-507492"/>
            <a:ext cx="9461331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Analyse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 des </a:t>
            </a:r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Resultats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 et testes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0803E-4A6B-3DB7-C014-8AE5045B5779}"/>
              </a:ext>
            </a:extLst>
          </p:cNvPr>
          <p:cNvSpPr txBox="1"/>
          <p:nvPr/>
        </p:nvSpPr>
        <p:spPr>
          <a:xfrm>
            <a:off x="624561" y="1777024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b="1" dirty="0">
                <a:latin typeface="Montserrat" pitchFamily="2" charset="77"/>
              </a:rPr>
              <a:t>TESTES </a:t>
            </a:r>
            <a:r>
              <a:rPr lang="en-GB" sz="2400" b="1" dirty="0" err="1">
                <a:latin typeface="Montserrat" pitchFamily="2" charset="77"/>
              </a:rPr>
              <a:t>Modèle</a:t>
            </a:r>
            <a:r>
              <a:rPr lang="en-GB" sz="2400" b="1" dirty="0">
                <a:latin typeface="Montserrat" pitchFamily="2" charset="77"/>
              </a:rPr>
              <a:t> 2</a:t>
            </a:r>
            <a:endParaRPr lang="en-GB" sz="3200" dirty="0">
              <a:effectLst/>
              <a:latin typeface="Montserrat" pitchFamily="2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CC38D-9DD4-05E7-FB30-442428157AB0}"/>
              </a:ext>
            </a:extLst>
          </p:cNvPr>
          <p:cNvSpPr txBox="1"/>
          <p:nvPr/>
        </p:nvSpPr>
        <p:spPr>
          <a:xfrm>
            <a:off x="624561" y="2920076"/>
            <a:ext cx="6099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imesNewRomanPSMT"/>
              </a:rPr>
              <a:t>N</a:t>
            </a:r>
            <a:r>
              <a:rPr lang="en-GB" sz="1800" dirty="0">
                <a:effectLst/>
                <a:latin typeface="TimesNewRomanPSMT"/>
              </a:rPr>
              <a:t>ous </a:t>
            </a:r>
            <a:r>
              <a:rPr lang="en-GB" sz="1800" dirty="0" err="1">
                <a:effectLst/>
                <a:latin typeface="TimesNewRomanPSMT"/>
              </a:rPr>
              <a:t>avons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procédé</a:t>
            </a:r>
            <a:r>
              <a:rPr lang="en-GB" sz="1800" dirty="0">
                <a:effectLst/>
                <a:latin typeface="TimesNewRomanPSMT"/>
              </a:rPr>
              <a:t> à </a:t>
            </a:r>
            <a:r>
              <a:rPr lang="en-GB" sz="1800" dirty="0" err="1">
                <a:effectLst/>
                <a:latin typeface="TimesNewRomanPSMT"/>
              </a:rPr>
              <a:t>une</a:t>
            </a:r>
            <a:r>
              <a:rPr lang="en-GB" sz="1800" dirty="0">
                <a:effectLst/>
                <a:latin typeface="TimesNewRomanPSMT"/>
              </a:rPr>
              <a:t> phase de test </a:t>
            </a:r>
            <a:r>
              <a:rPr lang="en-GB" sz="1800" dirty="0" err="1">
                <a:effectLst/>
                <a:latin typeface="TimesNewRomanPSMT"/>
              </a:rPr>
              <a:t>en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utilisant</a:t>
            </a:r>
            <a:r>
              <a:rPr lang="en-GB" sz="1800" dirty="0">
                <a:effectLst/>
                <a:latin typeface="TimesNewRomanPSMT"/>
              </a:rPr>
              <a:t> les </a:t>
            </a:r>
            <a:r>
              <a:rPr lang="en-GB" sz="1800" dirty="0" err="1">
                <a:effectLst/>
                <a:latin typeface="TimesNewRomanPSMT"/>
              </a:rPr>
              <a:t>données</a:t>
            </a:r>
            <a:r>
              <a:rPr lang="en-GB" sz="1800" dirty="0">
                <a:effectLst/>
                <a:latin typeface="TimesNewRomanPSMT"/>
              </a:rPr>
              <a:t> des participants 6, 7 et 8. </a:t>
            </a:r>
            <a:endParaRPr lang="en-GB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0536E21-4F09-E86D-B48D-68155AF0A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023" y="2467825"/>
            <a:ext cx="5396421" cy="4339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D8C30C-5AF2-3C20-3FC5-8DF365545FDF}"/>
              </a:ext>
            </a:extLst>
          </p:cNvPr>
          <p:cNvSpPr txBox="1"/>
          <p:nvPr/>
        </p:nvSpPr>
        <p:spPr>
          <a:xfrm>
            <a:off x="8485774" y="200094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Le modèle SVM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47A7AC-A08B-597F-2919-184FF96CD876}"/>
              </a:ext>
            </a:extLst>
          </p:cNvPr>
          <p:cNvSpPr/>
          <p:nvPr/>
        </p:nvSpPr>
        <p:spPr>
          <a:xfrm>
            <a:off x="0" y="905299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A04A8A-3AB5-D485-6110-B24E0D027D56}"/>
              </a:ext>
            </a:extLst>
          </p:cNvPr>
          <p:cNvSpPr/>
          <p:nvPr/>
        </p:nvSpPr>
        <p:spPr>
          <a:xfrm>
            <a:off x="11749425" y="904414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arallélogramme 11">
            <a:extLst>
              <a:ext uri="{FF2B5EF4-FFF2-40B4-BE49-F238E27FC236}">
                <a16:creationId xmlns:a16="http://schemas.microsoft.com/office/drawing/2014/main" id="{46D2FA1B-163B-F643-7CC2-425E00170524}"/>
              </a:ext>
            </a:extLst>
          </p:cNvPr>
          <p:cNvSpPr/>
          <p:nvPr/>
        </p:nvSpPr>
        <p:spPr>
          <a:xfrm rot="16200000" flipV="1">
            <a:off x="10917763" y="-48971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804E9C-763D-286C-F313-11C5D7BFB92E}"/>
              </a:ext>
            </a:extLst>
          </p:cNvPr>
          <p:cNvSpPr txBox="1"/>
          <p:nvPr/>
        </p:nvSpPr>
        <p:spPr>
          <a:xfrm>
            <a:off x="337617" y="62139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381631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nature, mountain&#10;&#10;Description automatically generated">
            <a:extLst>
              <a:ext uri="{FF2B5EF4-FFF2-40B4-BE49-F238E27FC236}">
                <a16:creationId xmlns:a16="http://schemas.microsoft.com/office/drawing/2014/main" id="{3EA04650-F014-4BA9-B2E9-F4D474075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7" b="4597"/>
          <a:stretch/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grpSp>
        <p:nvGrpSpPr>
          <p:cNvPr id="30" name="Graphic 111" descr="Atom with solid fill">
            <a:extLst>
              <a:ext uri="{FF2B5EF4-FFF2-40B4-BE49-F238E27FC236}">
                <a16:creationId xmlns:a16="http://schemas.microsoft.com/office/drawing/2014/main" id="{F8699BCA-B824-4F46-BD94-8320E4820E75}"/>
              </a:ext>
            </a:extLst>
          </p:cNvPr>
          <p:cNvGrpSpPr/>
          <p:nvPr/>
        </p:nvGrpSpPr>
        <p:grpSpPr>
          <a:xfrm>
            <a:off x="9280922" y="3226414"/>
            <a:ext cx="829243" cy="829243"/>
            <a:chOff x="18561049" y="6452827"/>
            <a:chExt cx="1658486" cy="165848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21340BF-D2C3-4FA0-BB16-A6DBE82455AD}"/>
                </a:ext>
              </a:extLst>
            </p:cNvPr>
            <p:cNvSpPr/>
            <p:nvPr/>
          </p:nvSpPr>
          <p:spPr>
            <a:xfrm>
              <a:off x="19281453" y="7178414"/>
              <a:ext cx="207310" cy="207310"/>
            </a:xfrm>
            <a:custGeom>
              <a:avLst/>
              <a:gdLst>
                <a:gd name="connsiteX0" fmla="*/ 207311 w 207310"/>
                <a:gd name="connsiteY0" fmla="*/ 103655 h 207310"/>
                <a:gd name="connsiteX1" fmla="*/ 103655 w 207310"/>
                <a:gd name="connsiteY1" fmla="*/ 207311 h 207310"/>
                <a:gd name="connsiteX2" fmla="*/ 0 w 207310"/>
                <a:gd name="connsiteY2" fmla="*/ 103655 h 207310"/>
                <a:gd name="connsiteX3" fmla="*/ 103655 w 207310"/>
                <a:gd name="connsiteY3" fmla="*/ 0 h 207310"/>
                <a:gd name="connsiteX4" fmla="*/ 207311 w 207310"/>
                <a:gd name="connsiteY4" fmla="*/ 103655 h 20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10" h="207310">
                  <a:moveTo>
                    <a:pt x="207311" y="103655"/>
                  </a:moveTo>
                  <a:cubicBezTo>
                    <a:pt x="207311" y="160903"/>
                    <a:pt x="160903" y="207311"/>
                    <a:pt x="103655" y="207311"/>
                  </a:cubicBezTo>
                  <a:cubicBezTo>
                    <a:pt x="46408" y="207311"/>
                    <a:pt x="0" y="160903"/>
                    <a:pt x="0" y="103655"/>
                  </a:cubicBezTo>
                  <a:cubicBezTo>
                    <a:pt x="0" y="46408"/>
                    <a:pt x="46408" y="0"/>
                    <a:pt x="103655" y="0"/>
                  </a:cubicBezTo>
                  <a:cubicBezTo>
                    <a:pt x="160903" y="0"/>
                    <a:pt x="207311" y="46408"/>
                    <a:pt x="207311" y="10365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795C4D-447A-4BD6-8E6C-C21D86235AD1}"/>
                </a:ext>
              </a:extLst>
            </p:cNvPr>
            <p:cNvSpPr/>
            <p:nvPr/>
          </p:nvSpPr>
          <p:spPr>
            <a:xfrm>
              <a:off x="18771274" y="6591034"/>
              <a:ext cx="1238220" cy="1382071"/>
            </a:xfrm>
            <a:custGeom>
              <a:avLst/>
              <a:gdLst>
                <a:gd name="connsiteX0" fmla="*/ 1221946 w 1238220"/>
                <a:gd name="connsiteY0" fmla="*/ 345518 h 1382071"/>
                <a:gd name="connsiteX1" fmla="*/ 1037094 w 1238220"/>
                <a:gd name="connsiteY1" fmla="*/ 271232 h 1382071"/>
                <a:gd name="connsiteX2" fmla="*/ 841877 w 1238220"/>
                <a:gd name="connsiteY2" fmla="*/ 300601 h 1382071"/>
                <a:gd name="connsiteX3" fmla="*/ 613835 w 1238220"/>
                <a:gd name="connsiteY3" fmla="*/ 0 h 1382071"/>
                <a:gd name="connsiteX4" fmla="*/ 387521 w 1238220"/>
                <a:gd name="connsiteY4" fmla="*/ 297145 h 1382071"/>
                <a:gd name="connsiteX5" fmla="*/ 200941 w 1238220"/>
                <a:gd name="connsiteY5" fmla="*/ 269504 h 1382071"/>
                <a:gd name="connsiteX6" fmla="*/ 16089 w 1238220"/>
                <a:gd name="connsiteY6" fmla="*/ 343790 h 1382071"/>
                <a:gd name="connsiteX7" fmla="*/ 164662 w 1238220"/>
                <a:gd name="connsiteY7" fmla="*/ 694491 h 1382071"/>
                <a:gd name="connsiteX8" fmla="*/ 24727 w 1238220"/>
                <a:gd name="connsiteY8" fmla="*/ 1034826 h 1382071"/>
                <a:gd name="connsiteX9" fmla="*/ 209579 w 1238220"/>
                <a:gd name="connsiteY9" fmla="*/ 1109113 h 1382071"/>
                <a:gd name="connsiteX10" fmla="*/ 387521 w 1238220"/>
                <a:gd name="connsiteY10" fmla="*/ 1084926 h 1382071"/>
                <a:gd name="connsiteX11" fmla="*/ 613835 w 1238220"/>
                <a:gd name="connsiteY11" fmla="*/ 1382072 h 1382071"/>
                <a:gd name="connsiteX12" fmla="*/ 840149 w 1238220"/>
                <a:gd name="connsiteY12" fmla="*/ 1084926 h 1382071"/>
                <a:gd name="connsiteX13" fmla="*/ 1026729 w 1238220"/>
                <a:gd name="connsiteY13" fmla="*/ 1112568 h 1382071"/>
                <a:gd name="connsiteX14" fmla="*/ 1211581 w 1238220"/>
                <a:gd name="connsiteY14" fmla="*/ 1038281 h 1382071"/>
                <a:gd name="connsiteX15" fmla="*/ 1071646 w 1238220"/>
                <a:gd name="connsiteY15" fmla="*/ 697946 h 1382071"/>
                <a:gd name="connsiteX16" fmla="*/ 1221946 w 1238220"/>
                <a:gd name="connsiteY16" fmla="*/ 345518 h 1382071"/>
                <a:gd name="connsiteX17" fmla="*/ 1037094 w 1238220"/>
                <a:gd name="connsiteY17" fmla="*/ 340335 h 1382071"/>
                <a:gd name="connsiteX18" fmla="*/ 1161481 w 1238220"/>
                <a:gd name="connsiteY18" fmla="*/ 380070 h 1382071"/>
                <a:gd name="connsiteX19" fmla="*/ 1023274 w 1238220"/>
                <a:gd name="connsiteY19" fmla="*/ 647846 h 1382071"/>
                <a:gd name="connsiteX20" fmla="*/ 883339 w 1238220"/>
                <a:gd name="connsiteY20" fmla="*/ 535553 h 1382071"/>
                <a:gd name="connsiteX21" fmla="*/ 857425 w 1238220"/>
                <a:gd name="connsiteY21" fmla="*/ 366249 h 1382071"/>
                <a:gd name="connsiteX22" fmla="*/ 1037094 w 1238220"/>
                <a:gd name="connsiteY22" fmla="*/ 340335 h 1382071"/>
                <a:gd name="connsiteX23" fmla="*/ 727856 w 1238220"/>
                <a:gd name="connsiteY23" fmla="*/ 870705 h 1382071"/>
                <a:gd name="connsiteX24" fmla="*/ 619018 w 1238220"/>
                <a:gd name="connsiteY24" fmla="*/ 927716 h 1382071"/>
                <a:gd name="connsiteX25" fmla="*/ 510180 w 1238220"/>
                <a:gd name="connsiteY25" fmla="*/ 870705 h 1382071"/>
                <a:gd name="connsiteX26" fmla="*/ 409979 w 1238220"/>
                <a:gd name="connsiteY26" fmla="*/ 808512 h 1382071"/>
                <a:gd name="connsiteX27" fmla="*/ 406524 w 1238220"/>
                <a:gd name="connsiteY27" fmla="*/ 691036 h 1382071"/>
                <a:gd name="connsiteX28" fmla="*/ 409979 w 1238220"/>
                <a:gd name="connsiteY28" fmla="*/ 580470 h 1382071"/>
                <a:gd name="connsiteX29" fmla="*/ 520545 w 1238220"/>
                <a:gd name="connsiteY29" fmla="*/ 511367 h 1382071"/>
                <a:gd name="connsiteX30" fmla="*/ 619018 w 1238220"/>
                <a:gd name="connsiteY30" fmla="*/ 459539 h 1382071"/>
                <a:gd name="connsiteX31" fmla="*/ 717490 w 1238220"/>
                <a:gd name="connsiteY31" fmla="*/ 511367 h 1382071"/>
                <a:gd name="connsiteX32" fmla="*/ 817690 w 1238220"/>
                <a:gd name="connsiteY32" fmla="*/ 573560 h 1382071"/>
                <a:gd name="connsiteX33" fmla="*/ 821146 w 1238220"/>
                <a:gd name="connsiteY33" fmla="*/ 691036 h 1382071"/>
                <a:gd name="connsiteX34" fmla="*/ 815963 w 1238220"/>
                <a:gd name="connsiteY34" fmla="*/ 815422 h 1382071"/>
                <a:gd name="connsiteX35" fmla="*/ 727856 w 1238220"/>
                <a:gd name="connsiteY35" fmla="*/ 870705 h 1382071"/>
                <a:gd name="connsiteX36" fmla="*/ 807325 w 1238220"/>
                <a:gd name="connsiteY36" fmla="*/ 903529 h 1382071"/>
                <a:gd name="connsiteX37" fmla="*/ 791777 w 1238220"/>
                <a:gd name="connsiteY37" fmla="*/ 998547 h 1382071"/>
                <a:gd name="connsiteX38" fmla="*/ 700214 w 1238220"/>
                <a:gd name="connsiteY38" fmla="*/ 963995 h 1382071"/>
                <a:gd name="connsiteX39" fmla="*/ 762408 w 1238220"/>
                <a:gd name="connsiteY39" fmla="*/ 929443 h 1382071"/>
                <a:gd name="connsiteX40" fmla="*/ 807325 w 1238220"/>
                <a:gd name="connsiteY40" fmla="*/ 903529 h 1382071"/>
                <a:gd name="connsiteX41" fmla="*/ 537821 w 1238220"/>
                <a:gd name="connsiteY41" fmla="*/ 963995 h 1382071"/>
                <a:gd name="connsiteX42" fmla="*/ 437621 w 1238220"/>
                <a:gd name="connsiteY42" fmla="*/ 1000274 h 1382071"/>
                <a:gd name="connsiteX43" fmla="*/ 420345 w 1238220"/>
                <a:gd name="connsiteY43" fmla="*/ 896619 h 1382071"/>
                <a:gd name="connsiteX44" fmla="*/ 477355 w 1238220"/>
                <a:gd name="connsiteY44" fmla="*/ 931171 h 1382071"/>
                <a:gd name="connsiteX45" fmla="*/ 537821 w 1238220"/>
                <a:gd name="connsiteY45" fmla="*/ 963995 h 1382071"/>
                <a:gd name="connsiteX46" fmla="*/ 339148 w 1238220"/>
                <a:gd name="connsiteY46" fmla="*/ 756684 h 1382071"/>
                <a:gd name="connsiteX47" fmla="*/ 264862 w 1238220"/>
                <a:gd name="connsiteY47" fmla="*/ 694491 h 1382071"/>
                <a:gd name="connsiteX48" fmla="*/ 339148 w 1238220"/>
                <a:gd name="connsiteY48" fmla="*/ 632298 h 1382071"/>
                <a:gd name="connsiteX49" fmla="*/ 337421 w 1238220"/>
                <a:gd name="connsiteY49" fmla="*/ 691036 h 1382071"/>
                <a:gd name="connsiteX50" fmla="*/ 339148 w 1238220"/>
                <a:gd name="connsiteY50" fmla="*/ 756684 h 1382071"/>
                <a:gd name="connsiteX51" fmla="*/ 418617 w 1238220"/>
                <a:gd name="connsiteY51" fmla="*/ 492363 h 1382071"/>
                <a:gd name="connsiteX52" fmla="*/ 435893 w 1238220"/>
                <a:gd name="connsiteY52" fmla="*/ 383525 h 1382071"/>
                <a:gd name="connsiteX53" fmla="*/ 537821 w 1238220"/>
                <a:gd name="connsiteY53" fmla="*/ 421532 h 1382071"/>
                <a:gd name="connsiteX54" fmla="*/ 484266 w 1238220"/>
                <a:gd name="connsiteY54" fmla="*/ 450901 h 1382071"/>
                <a:gd name="connsiteX55" fmla="*/ 418617 w 1238220"/>
                <a:gd name="connsiteY55" fmla="*/ 492363 h 1382071"/>
                <a:gd name="connsiteX56" fmla="*/ 698487 w 1238220"/>
                <a:gd name="connsiteY56" fmla="*/ 421532 h 1382071"/>
                <a:gd name="connsiteX57" fmla="*/ 791777 w 1238220"/>
                <a:gd name="connsiteY57" fmla="*/ 386980 h 1382071"/>
                <a:gd name="connsiteX58" fmla="*/ 809053 w 1238220"/>
                <a:gd name="connsiteY58" fmla="*/ 485453 h 1382071"/>
                <a:gd name="connsiteX59" fmla="*/ 752042 w 1238220"/>
                <a:gd name="connsiteY59" fmla="*/ 450901 h 1382071"/>
                <a:gd name="connsiteX60" fmla="*/ 698487 w 1238220"/>
                <a:gd name="connsiteY60" fmla="*/ 421532 h 1382071"/>
                <a:gd name="connsiteX61" fmla="*/ 888522 w 1238220"/>
                <a:gd name="connsiteY61" fmla="*/ 625387 h 1382071"/>
                <a:gd name="connsiteX62" fmla="*/ 973174 w 1238220"/>
                <a:gd name="connsiteY62" fmla="*/ 696219 h 1382071"/>
                <a:gd name="connsiteX63" fmla="*/ 888522 w 1238220"/>
                <a:gd name="connsiteY63" fmla="*/ 765322 h 1382071"/>
                <a:gd name="connsiteX64" fmla="*/ 890249 w 1238220"/>
                <a:gd name="connsiteY64" fmla="*/ 692763 h 1382071"/>
                <a:gd name="connsiteX65" fmla="*/ 888522 w 1238220"/>
                <a:gd name="connsiteY65" fmla="*/ 625387 h 1382071"/>
                <a:gd name="connsiteX66" fmla="*/ 613835 w 1238220"/>
                <a:gd name="connsiteY66" fmla="*/ 69104 h 1382071"/>
                <a:gd name="connsiteX67" fmla="*/ 776228 w 1238220"/>
                <a:gd name="connsiteY67" fmla="*/ 319604 h 1382071"/>
                <a:gd name="connsiteX68" fmla="*/ 619018 w 1238220"/>
                <a:gd name="connsiteY68" fmla="*/ 381797 h 1382071"/>
                <a:gd name="connsiteX69" fmla="*/ 453169 w 1238220"/>
                <a:gd name="connsiteY69" fmla="*/ 316149 h 1382071"/>
                <a:gd name="connsiteX70" fmla="*/ 613835 w 1238220"/>
                <a:gd name="connsiteY70" fmla="*/ 69104 h 1382071"/>
                <a:gd name="connsiteX71" fmla="*/ 74827 w 1238220"/>
                <a:gd name="connsiteY71" fmla="*/ 380070 h 1382071"/>
                <a:gd name="connsiteX72" fmla="*/ 199213 w 1238220"/>
                <a:gd name="connsiteY72" fmla="*/ 340335 h 1382071"/>
                <a:gd name="connsiteX73" fmla="*/ 368517 w 1238220"/>
                <a:gd name="connsiteY73" fmla="*/ 364521 h 1382071"/>
                <a:gd name="connsiteX74" fmla="*/ 342603 w 1238220"/>
                <a:gd name="connsiteY74" fmla="*/ 542463 h 1382071"/>
                <a:gd name="connsiteX75" fmla="*/ 213034 w 1238220"/>
                <a:gd name="connsiteY75" fmla="*/ 647846 h 1382071"/>
                <a:gd name="connsiteX76" fmla="*/ 74827 w 1238220"/>
                <a:gd name="connsiteY76" fmla="*/ 380070 h 1382071"/>
                <a:gd name="connsiteX77" fmla="*/ 209579 w 1238220"/>
                <a:gd name="connsiteY77" fmla="*/ 1041737 h 1382071"/>
                <a:gd name="connsiteX78" fmla="*/ 85192 w 1238220"/>
                <a:gd name="connsiteY78" fmla="*/ 1002002 h 1382071"/>
                <a:gd name="connsiteX79" fmla="*/ 214762 w 1238220"/>
                <a:gd name="connsiteY79" fmla="*/ 742864 h 1382071"/>
                <a:gd name="connsiteX80" fmla="*/ 344331 w 1238220"/>
                <a:gd name="connsiteY80" fmla="*/ 846519 h 1382071"/>
                <a:gd name="connsiteX81" fmla="*/ 370245 w 1238220"/>
                <a:gd name="connsiteY81" fmla="*/ 1019278 h 1382071"/>
                <a:gd name="connsiteX82" fmla="*/ 209579 w 1238220"/>
                <a:gd name="connsiteY82" fmla="*/ 1041737 h 1382071"/>
                <a:gd name="connsiteX83" fmla="*/ 613835 w 1238220"/>
                <a:gd name="connsiteY83" fmla="*/ 1312968 h 1382071"/>
                <a:gd name="connsiteX84" fmla="*/ 453169 w 1238220"/>
                <a:gd name="connsiteY84" fmla="*/ 1067650 h 1382071"/>
                <a:gd name="connsiteX85" fmla="*/ 619018 w 1238220"/>
                <a:gd name="connsiteY85" fmla="*/ 1003730 h 1382071"/>
                <a:gd name="connsiteX86" fmla="*/ 774501 w 1238220"/>
                <a:gd name="connsiteY86" fmla="*/ 1064195 h 1382071"/>
                <a:gd name="connsiteX87" fmla="*/ 613835 w 1238220"/>
                <a:gd name="connsiteY87" fmla="*/ 1312968 h 1382071"/>
                <a:gd name="connsiteX88" fmla="*/ 1152843 w 1238220"/>
                <a:gd name="connsiteY88" fmla="*/ 1002002 h 1382071"/>
                <a:gd name="connsiteX89" fmla="*/ 1028456 w 1238220"/>
                <a:gd name="connsiteY89" fmla="*/ 1041737 h 1382071"/>
                <a:gd name="connsiteX90" fmla="*/ 859153 w 1238220"/>
                <a:gd name="connsiteY90" fmla="*/ 1017550 h 1382071"/>
                <a:gd name="connsiteX91" fmla="*/ 883339 w 1238220"/>
                <a:gd name="connsiteY91" fmla="*/ 853429 h 1382071"/>
                <a:gd name="connsiteX92" fmla="*/ 1023274 w 1238220"/>
                <a:gd name="connsiteY92" fmla="*/ 742864 h 1382071"/>
                <a:gd name="connsiteX93" fmla="*/ 1152843 w 1238220"/>
                <a:gd name="connsiteY93" fmla="*/ 1002002 h 138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238220" h="1382071">
                  <a:moveTo>
                    <a:pt x="1221946" y="345518"/>
                  </a:moveTo>
                  <a:cubicBezTo>
                    <a:pt x="1192577" y="295418"/>
                    <a:pt x="1126929" y="271232"/>
                    <a:pt x="1037094" y="271232"/>
                  </a:cubicBezTo>
                  <a:cubicBezTo>
                    <a:pt x="980084" y="271232"/>
                    <a:pt x="914435" y="281597"/>
                    <a:pt x="841877" y="300601"/>
                  </a:cubicBezTo>
                  <a:cubicBezTo>
                    <a:pt x="791777" y="119204"/>
                    <a:pt x="708852" y="0"/>
                    <a:pt x="613835" y="0"/>
                  </a:cubicBezTo>
                  <a:cubicBezTo>
                    <a:pt x="520545" y="0"/>
                    <a:pt x="435893" y="117476"/>
                    <a:pt x="387521" y="297145"/>
                  </a:cubicBezTo>
                  <a:cubicBezTo>
                    <a:pt x="318417" y="279870"/>
                    <a:pt x="256224" y="269504"/>
                    <a:pt x="200941" y="269504"/>
                  </a:cubicBezTo>
                  <a:cubicBezTo>
                    <a:pt x="111106" y="269504"/>
                    <a:pt x="45458" y="293690"/>
                    <a:pt x="16089" y="343790"/>
                  </a:cubicBezTo>
                  <a:cubicBezTo>
                    <a:pt x="-32284" y="426715"/>
                    <a:pt x="31637" y="559739"/>
                    <a:pt x="164662" y="694491"/>
                  </a:cubicBezTo>
                  <a:cubicBezTo>
                    <a:pt x="36820" y="825788"/>
                    <a:pt x="-21918" y="953629"/>
                    <a:pt x="24727" y="1034826"/>
                  </a:cubicBezTo>
                  <a:cubicBezTo>
                    <a:pt x="54096" y="1084926"/>
                    <a:pt x="119744" y="1109113"/>
                    <a:pt x="209579" y="1109113"/>
                  </a:cubicBezTo>
                  <a:cubicBezTo>
                    <a:pt x="261407" y="1109113"/>
                    <a:pt x="321872" y="1100475"/>
                    <a:pt x="387521" y="1084926"/>
                  </a:cubicBezTo>
                  <a:cubicBezTo>
                    <a:pt x="437621" y="1264596"/>
                    <a:pt x="520545" y="1382072"/>
                    <a:pt x="613835" y="1382072"/>
                  </a:cubicBezTo>
                  <a:cubicBezTo>
                    <a:pt x="707125" y="1382072"/>
                    <a:pt x="791777" y="1264596"/>
                    <a:pt x="840149" y="1084926"/>
                  </a:cubicBezTo>
                  <a:cubicBezTo>
                    <a:pt x="909253" y="1102202"/>
                    <a:pt x="971446" y="1112568"/>
                    <a:pt x="1026729" y="1112568"/>
                  </a:cubicBezTo>
                  <a:cubicBezTo>
                    <a:pt x="1116564" y="1112568"/>
                    <a:pt x="1182212" y="1088381"/>
                    <a:pt x="1211581" y="1038281"/>
                  </a:cubicBezTo>
                  <a:cubicBezTo>
                    <a:pt x="1258226" y="957085"/>
                    <a:pt x="1199488" y="829243"/>
                    <a:pt x="1071646" y="697946"/>
                  </a:cubicBezTo>
                  <a:cubicBezTo>
                    <a:pt x="1208126" y="561467"/>
                    <a:pt x="1270319" y="428442"/>
                    <a:pt x="1221946" y="345518"/>
                  </a:cubicBezTo>
                  <a:close/>
                  <a:moveTo>
                    <a:pt x="1037094" y="340335"/>
                  </a:moveTo>
                  <a:cubicBezTo>
                    <a:pt x="1101015" y="340335"/>
                    <a:pt x="1147660" y="355883"/>
                    <a:pt x="1161481" y="380070"/>
                  </a:cubicBezTo>
                  <a:cubicBezTo>
                    <a:pt x="1187395" y="424987"/>
                    <a:pt x="1140750" y="530370"/>
                    <a:pt x="1023274" y="647846"/>
                  </a:cubicBezTo>
                  <a:cubicBezTo>
                    <a:pt x="981811" y="609839"/>
                    <a:pt x="935167" y="571832"/>
                    <a:pt x="883339" y="535553"/>
                  </a:cubicBezTo>
                  <a:cubicBezTo>
                    <a:pt x="878156" y="476815"/>
                    <a:pt x="869518" y="419804"/>
                    <a:pt x="857425" y="366249"/>
                  </a:cubicBezTo>
                  <a:cubicBezTo>
                    <a:pt x="923073" y="348973"/>
                    <a:pt x="985267" y="340335"/>
                    <a:pt x="1037094" y="340335"/>
                  </a:cubicBezTo>
                  <a:close/>
                  <a:moveTo>
                    <a:pt x="727856" y="870705"/>
                  </a:moveTo>
                  <a:cubicBezTo>
                    <a:pt x="691576" y="891436"/>
                    <a:pt x="655297" y="910440"/>
                    <a:pt x="619018" y="927716"/>
                  </a:cubicBezTo>
                  <a:cubicBezTo>
                    <a:pt x="582738" y="910440"/>
                    <a:pt x="546459" y="891436"/>
                    <a:pt x="510180" y="870705"/>
                  </a:cubicBezTo>
                  <a:cubicBezTo>
                    <a:pt x="475628" y="849974"/>
                    <a:pt x="441076" y="829243"/>
                    <a:pt x="409979" y="808512"/>
                  </a:cubicBezTo>
                  <a:cubicBezTo>
                    <a:pt x="406524" y="770505"/>
                    <a:pt x="406524" y="732498"/>
                    <a:pt x="406524" y="691036"/>
                  </a:cubicBezTo>
                  <a:cubicBezTo>
                    <a:pt x="406524" y="653029"/>
                    <a:pt x="408252" y="616750"/>
                    <a:pt x="409979" y="580470"/>
                  </a:cubicBezTo>
                  <a:cubicBezTo>
                    <a:pt x="444531" y="556284"/>
                    <a:pt x="480810" y="533825"/>
                    <a:pt x="520545" y="511367"/>
                  </a:cubicBezTo>
                  <a:cubicBezTo>
                    <a:pt x="553369" y="492363"/>
                    <a:pt x="586193" y="475087"/>
                    <a:pt x="619018" y="459539"/>
                  </a:cubicBezTo>
                  <a:cubicBezTo>
                    <a:pt x="651842" y="475087"/>
                    <a:pt x="684666" y="492363"/>
                    <a:pt x="717490" y="511367"/>
                  </a:cubicBezTo>
                  <a:cubicBezTo>
                    <a:pt x="752042" y="532098"/>
                    <a:pt x="786594" y="552829"/>
                    <a:pt x="817690" y="573560"/>
                  </a:cubicBezTo>
                  <a:cubicBezTo>
                    <a:pt x="821146" y="611567"/>
                    <a:pt x="821146" y="649574"/>
                    <a:pt x="821146" y="691036"/>
                  </a:cubicBezTo>
                  <a:cubicBezTo>
                    <a:pt x="821146" y="734226"/>
                    <a:pt x="819418" y="775688"/>
                    <a:pt x="815963" y="815422"/>
                  </a:cubicBezTo>
                  <a:cubicBezTo>
                    <a:pt x="788321" y="834426"/>
                    <a:pt x="758952" y="851702"/>
                    <a:pt x="727856" y="870705"/>
                  </a:cubicBezTo>
                  <a:close/>
                  <a:moveTo>
                    <a:pt x="807325" y="903529"/>
                  </a:moveTo>
                  <a:cubicBezTo>
                    <a:pt x="802142" y="936354"/>
                    <a:pt x="796959" y="969178"/>
                    <a:pt x="791777" y="998547"/>
                  </a:cubicBezTo>
                  <a:cubicBezTo>
                    <a:pt x="762408" y="988181"/>
                    <a:pt x="731311" y="977816"/>
                    <a:pt x="700214" y="963995"/>
                  </a:cubicBezTo>
                  <a:cubicBezTo>
                    <a:pt x="720945" y="953629"/>
                    <a:pt x="741676" y="941536"/>
                    <a:pt x="762408" y="929443"/>
                  </a:cubicBezTo>
                  <a:cubicBezTo>
                    <a:pt x="777956" y="920805"/>
                    <a:pt x="793504" y="912167"/>
                    <a:pt x="807325" y="903529"/>
                  </a:cubicBezTo>
                  <a:close/>
                  <a:moveTo>
                    <a:pt x="537821" y="963995"/>
                  </a:moveTo>
                  <a:cubicBezTo>
                    <a:pt x="503269" y="977816"/>
                    <a:pt x="470445" y="989909"/>
                    <a:pt x="437621" y="1000274"/>
                  </a:cubicBezTo>
                  <a:cubicBezTo>
                    <a:pt x="430710" y="967450"/>
                    <a:pt x="425528" y="932898"/>
                    <a:pt x="420345" y="896619"/>
                  </a:cubicBezTo>
                  <a:cubicBezTo>
                    <a:pt x="439348" y="908712"/>
                    <a:pt x="456624" y="919078"/>
                    <a:pt x="477355" y="931171"/>
                  </a:cubicBezTo>
                  <a:cubicBezTo>
                    <a:pt x="496359" y="941536"/>
                    <a:pt x="517090" y="953629"/>
                    <a:pt x="537821" y="963995"/>
                  </a:cubicBezTo>
                  <a:close/>
                  <a:moveTo>
                    <a:pt x="339148" y="756684"/>
                  </a:moveTo>
                  <a:cubicBezTo>
                    <a:pt x="311507" y="735953"/>
                    <a:pt x="287320" y="715222"/>
                    <a:pt x="264862" y="694491"/>
                  </a:cubicBezTo>
                  <a:cubicBezTo>
                    <a:pt x="287320" y="673760"/>
                    <a:pt x="313234" y="653029"/>
                    <a:pt x="339148" y="632298"/>
                  </a:cubicBezTo>
                  <a:cubicBezTo>
                    <a:pt x="339148" y="651301"/>
                    <a:pt x="337421" y="670305"/>
                    <a:pt x="337421" y="691036"/>
                  </a:cubicBezTo>
                  <a:cubicBezTo>
                    <a:pt x="337421" y="713495"/>
                    <a:pt x="337421" y="735953"/>
                    <a:pt x="339148" y="756684"/>
                  </a:cubicBezTo>
                  <a:close/>
                  <a:moveTo>
                    <a:pt x="418617" y="492363"/>
                  </a:moveTo>
                  <a:cubicBezTo>
                    <a:pt x="423800" y="454356"/>
                    <a:pt x="428983" y="418077"/>
                    <a:pt x="435893" y="383525"/>
                  </a:cubicBezTo>
                  <a:cubicBezTo>
                    <a:pt x="468717" y="393890"/>
                    <a:pt x="503269" y="407711"/>
                    <a:pt x="537821" y="421532"/>
                  </a:cubicBezTo>
                  <a:cubicBezTo>
                    <a:pt x="520545" y="430170"/>
                    <a:pt x="501542" y="440535"/>
                    <a:pt x="484266" y="450901"/>
                  </a:cubicBezTo>
                  <a:cubicBezTo>
                    <a:pt x="463535" y="464722"/>
                    <a:pt x="441076" y="478542"/>
                    <a:pt x="418617" y="492363"/>
                  </a:cubicBezTo>
                  <a:close/>
                  <a:moveTo>
                    <a:pt x="698487" y="421532"/>
                  </a:moveTo>
                  <a:cubicBezTo>
                    <a:pt x="729583" y="407711"/>
                    <a:pt x="760680" y="397346"/>
                    <a:pt x="791777" y="386980"/>
                  </a:cubicBezTo>
                  <a:cubicBezTo>
                    <a:pt x="798687" y="418077"/>
                    <a:pt x="803870" y="450901"/>
                    <a:pt x="809053" y="485453"/>
                  </a:cubicBezTo>
                  <a:cubicBezTo>
                    <a:pt x="790049" y="473360"/>
                    <a:pt x="772773" y="462994"/>
                    <a:pt x="752042" y="450901"/>
                  </a:cubicBezTo>
                  <a:cubicBezTo>
                    <a:pt x="734766" y="442263"/>
                    <a:pt x="717490" y="431897"/>
                    <a:pt x="698487" y="421532"/>
                  </a:cubicBezTo>
                  <a:close/>
                  <a:moveTo>
                    <a:pt x="888522" y="625387"/>
                  </a:moveTo>
                  <a:cubicBezTo>
                    <a:pt x="919618" y="649574"/>
                    <a:pt x="947260" y="672032"/>
                    <a:pt x="973174" y="696219"/>
                  </a:cubicBezTo>
                  <a:cubicBezTo>
                    <a:pt x="947260" y="718677"/>
                    <a:pt x="919618" y="742864"/>
                    <a:pt x="888522" y="765322"/>
                  </a:cubicBezTo>
                  <a:cubicBezTo>
                    <a:pt x="890249" y="741136"/>
                    <a:pt x="890249" y="716950"/>
                    <a:pt x="890249" y="692763"/>
                  </a:cubicBezTo>
                  <a:cubicBezTo>
                    <a:pt x="890249" y="668577"/>
                    <a:pt x="890249" y="646119"/>
                    <a:pt x="888522" y="625387"/>
                  </a:cubicBezTo>
                  <a:close/>
                  <a:moveTo>
                    <a:pt x="613835" y="69104"/>
                  </a:moveTo>
                  <a:cubicBezTo>
                    <a:pt x="665663" y="69104"/>
                    <a:pt x="733039" y="160666"/>
                    <a:pt x="776228" y="319604"/>
                  </a:cubicBezTo>
                  <a:cubicBezTo>
                    <a:pt x="726128" y="336880"/>
                    <a:pt x="672573" y="357611"/>
                    <a:pt x="619018" y="381797"/>
                  </a:cubicBezTo>
                  <a:cubicBezTo>
                    <a:pt x="562007" y="355883"/>
                    <a:pt x="506724" y="333425"/>
                    <a:pt x="453169" y="316149"/>
                  </a:cubicBezTo>
                  <a:cubicBezTo>
                    <a:pt x="496359" y="158938"/>
                    <a:pt x="562007" y="69104"/>
                    <a:pt x="613835" y="69104"/>
                  </a:cubicBezTo>
                  <a:close/>
                  <a:moveTo>
                    <a:pt x="74827" y="380070"/>
                  </a:moveTo>
                  <a:cubicBezTo>
                    <a:pt x="90375" y="354156"/>
                    <a:pt x="135293" y="340335"/>
                    <a:pt x="199213" y="340335"/>
                  </a:cubicBezTo>
                  <a:cubicBezTo>
                    <a:pt x="249313" y="340335"/>
                    <a:pt x="306324" y="348973"/>
                    <a:pt x="368517" y="364521"/>
                  </a:cubicBezTo>
                  <a:cubicBezTo>
                    <a:pt x="356424" y="419804"/>
                    <a:pt x="347786" y="480270"/>
                    <a:pt x="342603" y="542463"/>
                  </a:cubicBezTo>
                  <a:cubicBezTo>
                    <a:pt x="294231" y="577015"/>
                    <a:pt x="251041" y="611567"/>
                    <a:pt x="213034" y="647846"/>
                  </a:cubicBezTo>
                  <a:cubicBezTo>
                    <a:pt x="97286" y="530370"/>
                    <a:pt x="48913" y="424987"/>
                    <a:pt x="74827" y="380070"/>
                  </a:cubicBezTo>
                  <a:close/>
                  <a:moveTo>
                    <a:pt x="209579" y="1041737"/>
                  </a:moveTo>
                  <a:cubicBezTo>
                    <a:pt x="145658" y="1041737"/>
                    <a:pt x="99013" y="1026188"/>
                    <a:pt x="85192" y="1002002"/>
                  </a:cubicBezTo>
                  <a:cubicBezTo>
                    <a:pt x="59279" y="957085"/>
                    <a:pt x="104196" y="856884"/>
                    <a:pt x="214762" y="742864"/>
                  </a:cubicBezTo>
                  <a:cubicBezTo>
                    <a:pt x="254496" y="777415"/>
                    <a:pt x="297686" y="811967"/>
                    <a:pt x="344331" y="846519"/>
                  </a:cubicBezTo>
                  <a:cubicBezTo>
                    <a:pt x="349514" y="906985"/>
                    <a:pt x="358152" y="965723"/>
                    <a:pt x="370245" y="1019278"/>
                  </a:cubicBezTo>
                  <a:cubicBezTo>
                    <a:pt x="313234" y="1034826"/>
                    <a:pt x="257951" y="1041737"/>
                    <a:pt x="209579" y="1041737"/>
                  </a:cubicBezTo>
                  <a:close/>
                  <a:moveTo>
                    <a:pt x="613835" y="1312968"/>
                  </a:moveTo>
                  <a:cubicBezTo>
                    <a:pt x="562007" y="1312968"/>
                    <a:pt x="496359" y="1223134"/>
                    <a:pt x="453169" y="1067650"/>
                  </a:cubicBezTo>
                  <a:cubicBezTo>
                    <a:pt x="506724" y="1050375"/>
                    <a:pt x="562007" y="1029643"/>
                    <a:pt x="619018" y="1003730"/>
                  </a:cubicBezTo>
                  <a:cubicBezTo>
                    <a:pt x="672573" y="1027916"/>
                    <a:pt x="724401" y="1048647"/>
                    <a:pt x="774501" y="1064195"/>
                  </a:cubicBezTo>
                  <a:cubicBezTo>
                    <a:pt x="731311" y="1223134"/>
                    <a:pt x="665663" y="1312968"/>
                    <a:pt x="613835" y="1312968"/>
                  </a:cubicBezTo>
                  <a:close/>
                  <a:moveTo>
                    <a:pt x="1152843" y="1002002"/>
                  </a:moveTo>
                  <a:cubicBezTo>
                    <a:pt x="1137295" y="1027916"/>
                    <a:pt x="1092377" y="1041737"/>
                    <a:pt x="1028456" y="1041737"/>
                  </a:cubicBezTo>
                  <a:cubicBezTo>
                    <a:pt x="978356" y="1041737"/>
                    <a:pt x="919618" y="1033099"/>
                    <a:pt x="859153" y="1017550"/>
                  </a:cubicBezTo>
                  <a:cubicBezTo>
                    <a:pt x="869518" y="965723"/>
                    <a:pt x="878156" y="912167"/>
                    <a:pt x="883339" y="853429"/>
                  </a:cubicBezTo>
                  <a:cubicBezTo>
                    <a:pt x="935167" y="817150"/>
                    <a:pt x="981811" y="780871"/>
                    <a:pt x="1023274" y="742864"/>
                  </a:cubicBezTo>
                  <a:cubicBezTo>
                    <a:pt x="1133839" y="856884"/>
                    <a:pt x="1178757" y="957085"/>
                    <a:pt x="1152843" y="100200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52DDC82-952D-FA4A-BB24-E3AAE49506D5}"/>
              </a:ext>
            </a:extLst>
          </p:cNvPr>
          <p:cNvSpPr txBox="1"/>
          <p:nvPr/>
        </p:nvSpPr>
        <p:spPr>
          <a:xfrm>
            <a:off x="2865788" y="2633798"/>
            <a:ext cx="6460423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lt-LT" sz="8000" spc="300" dirty="0" err="1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Conclusion</a:t>
            </a:r>
            <a:endParaRPr lang="lt-LT" sz="8000" spc="300" dirty="0">
              <a:solidFill>
                <a:schemeClr val="bg1"/>
              </a:solidFill>
              <a:effectLst>
                <a:outerShdw blurRad="317500" dist="127000" dir="5400000" algn="t" rotWithShape="0">
                  <a:srgbClr val="3B1B6B">
                    <a:alpha val="20000"/>
                  </a:srgbClr>
                </a:outerShdw>
              </a:effectLst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45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nature, mountain&#10;&#10;Description automatically generated">
            <a:extLst>
              <a:ext uri="{FF2B5EF4-FFF2-40B4-BE49-F238E27FC236}">
                <a16:creationId xmlns:a16="http://schemas.microsoft.com/office/drawing/2014/main" id="{84506253-C43C-12AE-708F-9E476B262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7" b="77851"/>
          <a:stretch/>
        </p:blipFill>
        <p:spPr>
          <a:xfrm>
            <a:off x="0" y="1"/>
            <a:ext cx="12192000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E6780-D41E-3E41-2FF0-CD0FF545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278"/>
            <a:ext cx="10515600" cy="1325563"/>
          </a:xfrm>
        </p:spPr>
        <p:txBody>
          <a:bodyPr/>
          <a:lstStyle/>
          <a:p>
            <a:r>
              <a:rPr lang="en-GB" sz="4400" b="1" dirty="0">
                <a:solidFill>
                  <a:schemeClr val="bg1"/>
                </a:solidFill>
                <a:latin typeface="Montserrat" pitchFamily="2" charset="77"/>
              </a:rPr>
              <a:t>Conclusion</a:t>
            </a:r>
            <a:endParaRPr lang="en-FR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0E71F-5351-FD3D-15E5-77669BDCCC69}"/>
              </a:ext>
            </a:extLst>
          </p:cNvPr>
          <p:cNvSpPr txBox="1"/>
          <p:nvPr/>
        </p:nvSpPr>
        <p:spPr>
          <a:xfrm>
            <a:off x="838200" y="1730874"/>
            <a:ext cx="985728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Analyser le jeu de </a:t>
            </a:r>
            <a:r>
              <a:rPr lang="en-GB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endParaRPr lang="en-GB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just"/>
            <a:r>
              <a:rPr lang="en-GB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Construction de 2 </a:t>
            </a:r>
            <a:r>
              <a:rPr lang="en-GB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modèles</a:t>
            </a:r>
            <a:r>
              <a:rPr lang="en-GB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d’apprentissage</a:t>
            </a:r>
            <a:r>
              <a:rPr lang="en-GB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automatique</a:t>
            </a:r>
            <a:r>
              <a:rPr lang="en-GB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pour la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prédiction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tâches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effectuées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par un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sujet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dans un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environnement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WRT</a:t>
            </a:r>
          </a:p>
          <a:p>
            <a:pPr algn="just"/>
            <a:endParaRPr lang="en-GB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Utilisation des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méthodes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d'apprentissage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supervisé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(Naïve Bayes, SVM et KNN) et non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supervisé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(K-means) pour classifier les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endParaRPr lang="en-GB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Analyser l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  <a:endParaRPr lang="en-GB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GB" sz="20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Tester les </a:t>
            </a:r>
            <a:r>
              <a:rPr lang="en-GB" sz="2000" b="0" i="0" u="none" strike="noStrike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modèles</a:t>
            </a:r>
            <a:r>
              <a:rPr lang="en-GB" sz="20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avec des </a:t>
            </a:r>
            <a:r>
              <a:rPr lang="en-GB" sz="2000" b="0" i="0" u="none" strike="noStrike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r>
              <a:rPr lang="en-GB" sz="20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i="0" u="none" strike="noStrike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d'autres</a:t>
            </a:r>
            <a:r>
              <a:rPr lang="en-GB" sz="20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participants pour </a:t>
            </a:r>
            <a:r>
              <a:rPr lang="en-GB" sz="2000" b="0" i="0" u="none" strike="noStrike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déterminer</a:t>
            </a:r>
            <a:r>
              <a:rPr lang="en-GB" sz="20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i="0" u="none" strike="noStrike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leur</a:t>
            </a:r>
            <a:r>
              <a:rPr lang="en-GB" sz="20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i="0" u="none" strike="noStrike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capacité</a:t>
            </a:r>
            <a:r>
              <a:rPr lang="en-GB" sz="20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sz="2000" b="0" i="0" u="none" strike="noStrike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prédiction</a:t>
            </a:r>
            <a:r>
              <a:rPr lang="en-GB" sz="20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sz="2000" b="0" i="0" u="none" strike="noStrike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tâches</a:t>
            </a:r>
            <a:r>
              <a:rPr lang="en-GB" sz="20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i="0" u="none" strike="noStrike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effectuées</a:t>
            </a:r>
            <a:r>
              <a:rPr lang="en-GB" sz="20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par </a:t>
            </a:r>
            <a:r>
              <a:rPr lang="en-GB" sz="2000" b="0" i="0" u="none" strike="noStrike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l'être</a:t>
            </a:r>
            <a:r>
              <a:rPr lang="en-GB" sz="20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i="0" u="none" strike="noStrike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humain</a:t>
            </a:r>
            <a:r>
              <a:rPr lang="en-GB" sz="20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F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AA9308-6728-2292-82D8-C36793F50732}"/>
              </a:ext>
            </a:extLst>
          </p:cNvPr>
          <p:cNvSpPr txBox="1"/>
          <p:nvPr/>
        </p:nvSpPr>
        <p:spPr>
          <a:xfrm>
            <a:off x="337617" y="62139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619573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nature, mountain&#10;&#10;Description automatically generated">
            <a:extLst>
              <a:ext uri="{FF2B5EF4-FFF2-40B4-BE49-F238E27FC236}">
                <a16:creationId xmlns:a16="http://schemas.microsoft.com/office/drawing/2014/main" id="{3EA04650-F014-4BA9-B2E9-F4D474075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7" b="4597"/>
          <a:stretch/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grpSp>
        <p:nvGrpSpPr>
          <p:cNvPr id="30" name="Graphic 111" descr="Atom with solid fill">
            <a:extLst>
              <a:ext uri="{FF2B5EF4-FFF2-40B4-BE49-F238E27FC236}">
                <a16:creationId xmlns:a16="http://schemas.microsoft.com/office/drawing/2014/main" id="{F8699BCA-B824-4F46-BD94-8320E4820E75}"/>
              </a:ext>
            </a:extLst>
          </p:cNvPr>
          <p:cNvGrpSpPr/>
          <p:nvPr/>
        </p:nvGrpSpPr>
        <p:grpSpPr>
          <a:xfrm>
            <a:off x="9280922" y="3226414"/>
            <a:ext cx="829243" cy="829243"/>
            <a:chOff x="18561049" y="6452827"/>
            <a:chExt cx="1658486" cy="165848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21340BF-D2C3-4FA0-BB16-A6DBE82455AD}"/>
                </a:ext>
              </a:extLst>
            </p:cNvPr>
            <p:cNvSpPr/>
            <p:nvPr/>
          </p:nvSpPr>
          <p:spPr>
            <a:xfrm>
              <a:off x="19281453" y="7178414"/>
              <a:ext cx="207310" cy="207310"/>
            </a:xfrm>
            <a:custGeom>
              <a:avLst/>
              <a:gdLst>
                <a:gd name="connsiteX0" fmla="*/ 207311 w 207310"/>
                <a:gd name="connsiteY0" fmla="*/ 103655 h 207310"/>
                <a:gd name="connsiteX1" fmla="*/ 103655 w 207310"/>
                <a:gd name="connsiteY1" fmla="*/ 207311 h 207310"/>
                <a:gd name="connsiteX2" fmla="*/ 0 w 207310"/>
                <a:gd name="connsiteY2" fmla="*/ 103655 h 207310"/>
                <a:gd name="connsiteX3" fmla="*/ 103655 w 207310"/>
                <a:gd name="connsiteY3" fmla="*/ 0 h 207310"/>
                <a:gd name="connsiteX4" fmla="*/ 207311 w 207310"/>
                <a:gd name="connsiteY4" fmla="*/ 103655 h 20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10" h="207310">
                  <a:moveTo>
                    <a:pt x="207311" y="103655"/>
                  </a:moveTo>
                  <a:cubicBezTo>
                    <a:pt x="207311" y="160903"/>
                    <a:pt x="160903" y="207311"/>
                    <a:pt x="103655" y="207311"/>
                  </a:cubicBezTo>
                  <a:cubicBezTo>
                    <a:pt x="46408" y="207311"/>
                    <a:pt x="0" y="160903"/>
                    <a:pt x="0" y="103655"/>
                  </a:cubicBezTo>
                  <a:cubicBezTo>
                    <a:pt x="0" y="46408"/>
                    <a:pt x="46408" y="0"/>
                    <a:pt x="103655" y="0"/>
                  </a:cubicBezTo>
                  <a:cubicBezTo>
                    <a:pt x="160903" y="0"/>
                    <a:pt x="207311" y="46408"/>
                    <a:pt x="207311" y="10365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795C4D-447A-4BD6-8E6C-C21D86235AD1}"/>
                </a:ext>
              </a:extLst>
            </p:cNvPr>
            <p:cNvSpPr/>
            <p:nvPr/>
          </p:nvSpPr>
          <p:spPr>
            <a:xfrm>
              <a:off x="18771274" y="6591034"/>
              <a:ext cx="1238220" cy="1382071"/>
            </a:xfrm>
            <a:custGeom>
              <a:avLst/>
              <a:gdLst>
                <a:gd name="connsiteX0" fmla="*/ 1221946 w 1238220"/>
                <a:gd name="connsiteY0" fmla="*/ 345518 h 1382071"/>
                <a:gd name="connsiteX1" fmla="*/ 1037094 w 1238220"/>
                <a:gd name="connsiteY1" fmla="*/ 271232 h 1382071"/>
                <a:gd name="connsiteX2" fmla="*/ 841877 w 1238220"/>
                <a:gd name="connsiteY2" fmla="*/ 300601 h 1382071"/>
                <a:gd name="connsiteX3" fmla="*/ 613835 w 1238220"/>
                <a:gd name="connsiteY3" fmla="*/ 0 h 1382071"/>
                <a:gd name="connsiteX4" fmla="*/ 387521 w 1238220"/>
                <a:gd name="connsiteY4" fmla="*/ 297145 h 1382071"/>
                <a:gd name="connsiteX5" fmla="*/ 200941 w 1238220"/>
                <a:gd name="connsiteY5" fmla="*/ 269504 h 1382071"/>
                <a:gd name="connsiteX6" fmla="*/ 16089 w 1238220"/>
                <a:gd name="connsiteY6" fmla="*/ 343790 h 1382071"/>
                <a:gd name="connsiteX7" fmla="*/ 164662 w 1238220"/>
                <a:gd name="connsiteY7" fmla="*/ 694491 h 1382071"/>
                <a:gd name="connsiteX8" fmla="*/ 24727 w 1238220"/>
                <a:gd name="connsiteY8" fmla="*/ 1034826 h 1382071"/>
                <a:gd name="connsiteX9" fmla="*/ 209579 w 1238220"/>
                <a:gd name="connsiteY9" fmla="*/ 1109113 h 1382071"/>
                <a:gd name="connsiteX10" fmla="*/ 387521 w 1238220"/>
                <a:gd name="connsiteY10" fmla="*/ 1084926 h 1382071"/>
                <a:gd name="connsiteX11" fmla="*/ 613835 w 1238220"/>
                <a:gd name="connsiteY11" fmla="*/ 1382072 h 1382071"/>
                <a:gd name="connsiteX12" fmla="*/ 840149 w 1238220"/>
                <a:gd name="connsiteY12" fmla="*/ 1084926 h 1382071"/>
                <a:gd name="connsiteX13" fmla="*/ 1026729 w 1238220"/>
                <a:gd name="connsiteY13" fmla="*/ 1112568 h 1382071"/>
                <a:gd name="connsiteX14" fmla="*/ 1211581 w 1238220"/>
                <a:gd name="connsiteY14" fmla="*/ 1038281 h 1382071"/>
                <a:gd name="connsiteX15" fmla="*/ 1071646 w 1238220"/>
                <a:gd name="connsiteY15" fmla="*/ 697946 h 1382071"/>
                <a:gd name="connsiteX16" fmla="*/ 1221946 w 1238220"/>
                <a:gd name="connsiteY16" fmla="*/ 345518 h 1382071"/>
                <a:gd name="connsiteX17" fmla="*/ 1037094 w 1238220"/>
                <a:gd name="connsiteY17" fmla="*/ 340335 h 1382071"/>
                <a:gd name="connsiteX18" fmla="*/ 1161481 w 1238220"/>
                <a:gd name="connsiteY18" fmla="*/ 380070 h 1382071"/>
                <a:gd name="connsiteX19" fmla="*/ 1023274 w 1238220"/>
                <a:gd name="connsiteY19" fmla="*/ 647846 h 1382071"/>
                <a:gd name="connsiteX20" fmla="*/ 883339 w 1238220"/>
                <a:gd name="connsiteY20" fmla="*/ 535553 h 1382071"/>
                <a:gd name="connsiteX21" fmla="*/ 857425 w 1238220"/>
                <a:gd name="connsiteY21" fmla="*/ 366249 h 1382071"/>
                <a:gd name="connsiteX22" fmla="*/ 1037094 w 1238220"/>
                <a:gd name="connsiteY22" fmla="*/ 340335 h 1382071"/>
                <a:gd name="connsiteX23" fmla="*/ 727856 w 1238220"/>
                <a:gd name="connsiteY23" fmla="*/ 870705 h 1382071"/>
                <a:gd name="connsiteX24" fmla="*/ 619018 w 1238220"/>
                <a:gd name="connsiteY24" fmla="*/ 927716 h 1382071"/>
                <a:gd name="connsiteX25" fmla="*/ 510180 w 1238220"/>
                <a:gd name="connsiteY25" fmla="*/ 870705 h 1382071"/>
                <a:gd name="connsiteX26" fmla="*/ 409979 w 1238220"/>
                <a:gd name="connsiteY26" fmla="*/ 808512 h 1382071"/>
                <a:gd name="connsiteX27" fmla="*/ 406524 w 1238220"/>
                <a:gd name="connsiteY27" fmla="*/ 691036 h 1382071"/>
                <a:gd name="connsiteX28" fmla="*/ 409979 w 1238220"/>
                <a:gd name="connsiteY28" fmla="*/ 580470 h 1382071"/>
                <a:gd name="connsiteX29" fmla="*/ 520545 w 1238220"/>
                <a:gd name="connsiteY29" fmla="*/ 511367 h 1382071"/>
                <a:gd name="connsiteX30" fmla="*/ 619018 w 1238220"/>
                <a:gd name="connsiteY30" fmla="*/ 459539 h 1382071"/>
                <a:gd name="connsiteX31" fmla="*/ 717490 w 1238220"/>
                <a:gd name="connsiteY31" fmla="*/ 511367 h 1382071"/>
                <a:gd name="connsiteX32" fmla="*/ 817690 w 1238220"/>
                <a:gd name="connsiteY32" fmla="*/ 573560 h 1382071"/>
                <a:gd name="connsiteX33" fmla="*/ 821146 w 1238220"/>
                <a:gd name="connsiteY33" fmla="*/ 691036 h 1382071"/>
                <a:gd name="connsiteX34" fmla="*/ 815963 w 1238220"/>
                <a:gd name="connsiteY34" fmla="*/ 815422 h 1382071"/>
                <a:gd name="connsiteX35" fmla="*/ 727856 w 1238220"/>
                <a:gd name="connsiteY35" fmla="*/ 870705 h 1382071"/>
                <a:gd name="connsiteX36" fmla="*/ 807325 w 1238220"/>
                <a:gd name="connsiteY36" fmla="*/ 903529 h 1382071"/>
                <a:gd name="connsiteX37" fmla="*/ 791777 w 1238220"/>
                <a:gd name="connsiteY37" fmla="*/ 998547 h 1382071"/>
                <a:gd name="connsiteX38" fmla="*/ 700214 w 1238220"/>
                <a:gd name="connsiteY38" fmla="*/ 963995 h 1382071"/>
                <a:gd name="connsiteX39" fmla="*/ 762408 w 1238220"/>
                <a:gd name="connsiteY39" fmla="*/ 929443 h 1382071"/>
                <a:gd name="connsiteX40" fmla="*/ 807325 w 1238220"/>
                <a:gd name="connsiteY40" fmla="*/ 903529 h 1382071"/>
                <a:gd name="connsiteX41" fmla="*/ 537821 w 1238220"/>
                <a:gd name="connsiteY41" fmla="*/ 963995 h 1382071"/>
                <a:gd name="connsiteX42" fmla="*/ 437621 w 1238220"/>
                <a:gd name="connsiteY42" fmla="*/ 1000274 h 1382071"/>
                <a:gd name="connsiteX43" fmla="*/ 420345 w 1238220"/>
                <a:gd name="connsiteY43" fmla="*/ 896619 h 1382071"/>
                <a:gd name="connsiteX44" fmla="*/ 477355 w 1238220"/>
                <a:gd name="connsiteY44" fmla="*/ 931171 h 1382071"/>
                <a:gd name="connsiteX45" fmla="*/ 537821 w 1238220"/>
                <a:gd name="connsiteY45" fmla="*/ 963995 h 1382071"/>
                <a:gd name="connsiteX46" fmla="*/ 339148 w 1238220"/>
                <a:gd name="connsiteY46" fmla="*/ 756684 h 1382071"/>
                <a:gd name="connsiteX47" fmla="*/ 264862 w 1238220"/>
                <a:gd name="connsiteY47" fmla="*/ 694491 h 1382071"/>
                <a:gd name="connsiteX48" fmla="*/ 339148 w 1238220"/>
                <a:gd name="connsiteY48" fmla="*/ 632298 h 1382071"/>
                <a:gd name="connsiteX49" fmla="*/ 337421 w 1238220"/>
                <a:gd name="connsiteY49" fmla="*/ 691036 h 1382071"/>
                <a:gd name="connsiteX50" fmla="*/ 339148 w 1238220"/>
                <a:gd name="connsiteY50" fmla="*/ 756684 h 1382071"/>
                <a:gd name="connsiteX51" fmla="*/ 418617 w 1238220"/>
                <a:gd name="connsiteY51" fmla="*/ 492363 h 1382071"/>
                <a:gd name="connsiteX52" fmla="*/ 435893 w 1238220"/>
                <a:gd name="connsiteY52" fmla="*/ 383525 h 1382071"/>
                <a:gd name="connsiteX53" fmla="*/ 537821 w 1238220"/>
                <a:gd name="connsiteY53" fmla="*/ 421532 h 1382071"/>
                <a:gd name="connsiteX54" fmla="*/ 484266 w 1238220"/>
                <a:gd name="connsiteY54" fmla="*/ 450901 h 1382071"/>
                <a:gd name="connsiteX55" fmla="*/ 418617 w 1238220"/>
                <a:gd name="connsiteY55" fmla="*/ 492363 h 1382071"/>
                <a:gd name="connsiteX56" fmla="*/ 698487 w 1238220"/>
                <a:gd name="connsiteY56" fmla="*/ 421532 h 1382071"/>
                <a:gd name="connsiteX57" fmla="*/ 791777 w 1238220"/>
                <a:gd name="connsiteY57" fmla="*/ 386980 h 1382071"/>
                <a:gd name="connsiteX58" fmla="*/ 809053 w 1238220"/>
                <a:gd name="connsiteY58" fmla="*/ 485453 h 1382071"/>
                <a:gd name="connsiteX59" fmla="*/ 752042 w 1238220"/>
                <a:gd name="connsiteY59" fmla="*/ 450901 h 1382071"/>
                <a:gd name="connsiteX60" fmla="*/ 698487 w 1238220"/>
                <a:gd name="connsiteY60" fmla="*/ 421532 h 1382071"/>
                <a:gd name="connsiteX61" fmla="*/ 888522 w 1238220"/>
                <a:gd name="connsiteY61" fmla="*/ 625387 h 1382071"/>
                <a:gd name="connsiteX62" fmla="*/ 973174 w 1238220"/>
                <a:gd name="connsiteY62" fmla="*/ 696219 h 1382071"/>
                <a:gd name="connsiteX63" fmla="*/ 888522 w 1238220"/>
                <a:gd name="connsiteY63" fmla="*/ 765322 h 1382071"/>
                <a:gd name="connsiteX64" fmla="*/ 890249 w 1238220"/>
                <a:gd name="connsiteY64" fmla="*/ 692763 h 1382071"/>
                <a:gd name="connsiteX65" fmla="*/ 888522 w 1238220"/>
                <a:gd name="connsiteY65" fmla="*/ 625387 h 1382071"/>
                <a:gd name="connsiteX66" fmla="*/ 613835 w 1238220"/>
                <a:gd name="connsiteY66" fmla="*/ 69104 h 1382071"/>
                <a:gd name="connsiteX67" fmla="*/ 776228 w 1238220"/>
                <a:gd name="connsiteY67" fmla="*/ 319604 h 1382071"/>
                <a:gd name="connsiteX68" fmla="*/ 619018 w 1238220"/>
                <a:gd name="connsiteY68" fmla="*/ 381797 h 1382071"/>
                <a:gd name="connsiteX69" fmla="*/ 453169 w 1238220"/>
                <a:gd name="connsiteY69" fmla="*/ 316149 h 1382071"/>
                <a:gd name="connsiteX70" fmla="*/ 613835 w 1238220"/>
                <a:gd name="connsiteY70" fmla="*/ 69104 h 1382071"/>
                <a:gd name="connsiteX71" fmla="*/ 74827 w 1238220"/>
                <a:gd name="connsiteY71" fmla="*/ 380070 h 1382071"/>
                <a:gd name="connsiteX72" fmla="*/ 199213 w 1238220"/>
                <a:gd name="connsiteY72" fmla="*/ 340335 h 1382071"/>
                <a:gd name="connsiteX73" fmla="*/ 368517 w 1238220"/>
                <a:gd name="connsiteY73" fmla="*/ 364521 h 1382071"/>
                <a:gd name="connsiteX74" fmla="*/ 342603 w 1238220"/>
                <a:gd name="connsiteY74" fmla="*/ 542463 h 1382071"/>
                <a:gd name="connsiteX75" fmla="*/ 213034 w 1238220"/>
                <a:gd name="connsiteY75" fmla="*/ 647846 h 1382071"/>
                <a:gd name="connsiteX76" fmla="*/ 74827 w 1238220"/>
                <a:gd name="connsiteY76" fmla="*/ 380070 h 1382071"/>
                <a:gd name="connsiteX77" fmla="*/ 209579 w 1238220"/>
                <a:gd name="connsiteY77" fmla="*/ 1041737 h 1382071"/>
                <a:gd name="connsiteX78" fmla="*/ 85192 w 1238220"/>
                <a:gd name="connsiteY78" fmla="*/ 1002002 h 1382071"/>
                <a:gd name="connsiteX79" fmla="*/ 214762 w 1238220"/>
                <a:gd name="connsiteY79" fmla="*/ 742864 h 1382071"/>
                <a:gd name="connsiteX80" fmla="*/ 344331 w 1238220"/>
                <a:gd name="connsiteY80" fmla="*/ 846519 h 1382071"/>
                <a:gd name="connsiteX81" fmla="*/ 370245 w 1238220"/>
                <a:gd name="connsiteY81" fmla="*/ 1019278 h 1382071"/>
                <a:gd name="connsiteX82" fmla="*/ 209579 w 1238220"/>
                <a:gd name="connsiteY82" fmla="*/ 1041737 h 1382071"/>
                <a:gd name="connsiteX83" fmla="*/ 613835 w 1238220"/>
                <a:gd name="connsiteY83" fmla="*/ 1312968 h 1382071"/>
                <a:gd name="connsiteX84" fmla="*/ 453169 w 1238220"/>
                <a:gd name="connsiteY84" fmla="*/ 1067650 h 1382071"/>
                <a:gd name="connsiteX85" fmla="*/ 619018 w 1238220"/>
                <a:gd name="connsiteY85" fmla="*/ 1003730 h 1382071"/>
                <a:gd name="connsiteX86" fmla="*/ 774501 w 1238220"/>
                <a:gd name="connsiteY86" fmla="*/ 1064195 h 1382071"/>
                <a:gd name="connsiteX87" fmla="*/ 613835 w 1238220"/>
                <a:gd name="connsiteY87" fmla="*/ 1312968 h 1382071"/>
                <a:gd name="connsiteX88" fmla="*/ 1152843 w 1238220"/>
                <a:gd name="connsiteY88" fmla="*/ 1002002 h 1382071"/>
                <a:gd name="connsiteX89" fmla="*/ 1028456 w 1238220"/>
                <a:gd name="connsiteY89" fmla="*/ 1041737 h 1382071"/>
                <a:gd name="connsiteX90" fmla="*/ 859153 w 1238220"/>
                <a:gd name="connsiteY90" fmla="*/ 1017550 h 1382071"/>
                <a:gd name="connsiteX91" fmla="*/ 883339 w 1238220"/>
                <a:gd name="connsiteY91" fmla="*/ 853429 h 1382071"/>
                <a:gd name="connsiteX92" fmla="*/ 1023274 w 1238220"/>
                <a:gd name="connsiteY92" fmla="*/ 742864 h 1382071"/>
                <a:gd name="connsiteX93" fmla="*/ 1152843 w 1238220"/>
                <a:gd name="connsiteY93" fmla="*/ 1002002 h 138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238220" h="1382071">
                  <a:moveTo>
                    <a:pt x="1221946" y="345518"/>
                  </a:moveTo>
                  <a:cubicBezTo>
                    <a:pt x="1192577" y="295418"/>
                    <a:pt x="1126929" y="271232"/>
                    <a:pt x="1037094" y="271232"/>
                  </a:cubicBezTo>
                  <a:cubicBezTo>
                    <a:pt x="980084" y="271232"/>
                    <a:pt x="914435" y="281597"/>
                    <a:pt x="841877" y="300601"/>
                  </a:cubicBezTo>
                  <a:cubicBezTo>
                    <a:pt x="791777" y="119204"/>
                    <a:pt x="708852" y="0"/>
                    <a:pt x="613835" y="0"/>
                  </a:cubicBezTo>
                  <a:cubicBezTo>
                    <a:pt x="520545" y="0"/>
                    <a:pt x="435893" y="117476"/>
                    <a:pt x="387521" y="297145"/>
                  </a:cubicBezTo>
                  <a:cubicBezTo>
                    <a:pt x="318417" y="279870"/>
                    <a:pt x="256224" y="269504"/>
                    <a:pt x="200941" y="269504"/>
                  </a:cubicBezTo>
                  <a:cubicBezTo>
                    <a:pt x="111106" y="269504"/>
                    <a:pt x="45458" y="293690"/>
                    <a:pt x="16089" y="343790"/>
                  </a:cubicBezTo>
                  <a:cubicBezTo>
                    <a:pt x="-32284" y="426715"/>
                    <a:pt x="31637" y="559739"/>
                    <a:pt x="164662" y="694491"/>
                  </a:cubicBezTo>
                  <a:cubicBezTo>
                    <a:pt x="36820" y="825788"/>
                    <a:pt x="-21918" y="953629"/>
                    <a:pt x="24727" y="1034826"/>
                  </a:cubicBezTo>
                  <a:cubicBezTo>
                    <a:pt x="54096" y="1084926"/>
                    <a:pt x="119744" y="1109113"/>
                    <a:pt x="209579" y="1109113"/>
                  </a:cubicBezTo>
                  <a:cubicBezTo>
                    <a:pt x="261407" y="1109113"/>
                    <a:pt x="321872" y="1100475"/>
                    <a:pt x="387521" y="1084926"/>
                  </a:cubicBezTo>
                  <a:cubicBezTo>
                    <a:pt x="437621" y="1264596"/>
                    <a:pt x="520545" y="1382072"/>
                    <a:pt x="613835" y="1382072"/>
                  </a:cubicBezTo>
                  <a:cubicBezTo>
                    <a:pt x="707125" y="1382072"/>
                    <a:pt x="791777" y="1264596"/>
                    <a:pt x="840149" y="1084926"/>
                  </a:cubicBezTo>
                  <a:cubicBezTo>
                    <a:pt x="909253" y="1102202"/>
                    <a:pt x="971446" y="1112568"/>
                    <a:pt x="1026729" y="1112568"/>
                  </a:cubicBezTo>
                  <a:cubicBezTo>
                    <a:pt x="1116564" y="1112568"/>
                    <a:pt x="1182212" y="1088381"/>
                    <a:pt x="1211581" y="1038281"/>
                  </a:cubicBezTo>
                  <a:cubicBezTo>
                    <a:pt x="1258226" y="957085"/>
                    <a:pt x="1199488" y="829243"/>
                    <a:pt x="1071646" y="697946"/>
                  </a:cubicBezTo>
                  <a:cubicBezTo>
                    <a:pt x="1208126" y="561467"/>
                    <a:pt x="1270319" y="428442"/>
                    <a:pt x="1221946" y="345518"/>
                  </a:cubicBezTo>
                  <a:close/>
                  <a:moveTo>
                    <a:pt x="1037094" y="340335"/>
                  </a:moveTo>
                  <a:cubicBezTo>
                    <a:pt x="1101015" y="340335"/>
                    <a:pt x="1147660" y="355883"/>
                    <a:pt x="1161481" y="380070"/>
                  </a:cubicBezTo>
                  <a:cubicBezTo>
                    <a:pt x="1187395" y="424987"/>
                    <a:pt x="1140750" y="530370"/>
                    <a:pt x="1023274" y="647846"/>
                  </a:cubicBezTo>
                  <a:cubicBezTo>
                    <a:pt x="981811" y="609839"/>
                    <a:pt x="935167" y="571832"/>
                    <a:pt x="883339" y="535553"/>
                  </a:cubicBezTo>
                  <a:cubicBezTo>
                    <a:pt x="878156" y="476815"/>
                    <a:pt x="869518" y="419804"/>
                    <a:pt x="857425" y="366249"/>
                  </a:cubicBezTo>
                  <a:cubicBezTo>
                    <a:pt x="923073" y="348973"/>
                    <a:pt x="985267" y="340335"/>
                    <a:pt x="1037094" y="340335"/>
                  </a:cubicBezTo>
                  <a:close/>
                  <a:moveTo>
                    <a:pt x="727856" y="870705"/>
                  </a:moveTo>
                  <a:cubicBezTo>
                    <a:pt x="691576" y="891436"/>
                    <a:pt x="655297" y="910440"/>
                    <a:pt x="619018" y="927716"/>
                  </a:cubicBezTo>
                  <a:cubicBezTo>
                    <a:pt x="582738" y="910440"/>
                    <a:pt x="546459" y="891436"/>
                    <a:pt x="510180" y="870705"/>
                  </a:cubicBezTo>
                  <a:cubicBezTo>
                    <a:pt x="475628" y="849974"/>
                    <a:pt x="441076" y="829243"/>
                    <a:pt x="409979" y="808512"/>
                  </a:cubicBezTo>
                  <a:cubicBezTo>
                    <a:pt x="406524" y="770505"/>
                    <a:pt x="406524" y="732498"/>
                    <a:pt x="406524" y="691036"/>
                  </a:cubicBezTo>
                  <a:cubicBezTo>
                    <a:pt x="406524" y="653029"/>
                    <a:pt x="408252" y="616750"/>
                    <a:pt x="409979" y="580470"/>
                  </a:cubicBezTo>
                  <a:cubicBezTo>
                    <a:pt x="444531" y="556284"/>
                    <a:pt x="480810" y="533825"/>
                    <a:pt x="520545" y="511367"/>
                  </a:cubicBezTo>
                  <a:cubicBezTo>
                    <a:pt x="553369" y="492363"/>
                    <a:pt x="586193" y="475087"/>
                    <a:pt x="619018" y="459539"/>
                  </a:cubicBezTo>
                  <a:cubicBezTo>
                    <a:pt x="651842" y="475087"/>
                    <a:pt x="684666" y="492363"/>
                    <a:pt x="717490" y="511367"/>
                  </a:cubicBezTo>
                  <a:cubicBezTo>
                    <a:pt x="752042" y="532098"/>
                    <a:pt x="786594" y="552829"/>
                    <a:pt x="817690" y="573560"/>
                  </a:cubicBezTo>
                  <a:cubicBezTo>
                    <a:pt x="821146" y="611567"/>
                    <a:pt x="821146" y="649574"/>
                    <a:pt x="821146" y="691036"/>
                  </a:cubicBezTo>
                  <a:cubicBezTo>
                    <a:pt x="821146" y="734226"/>
                    <a:pt x="819418" y="775688"/>
                    <a:pt x="815963" y="815422"/>
                  </a:cubicBezTo>
                  <a:cubicBezTo>
                    <a:pt x="788321" y="834426"/>
                    <a:pt x="758952" y="851702"/>
                    <a:pt x="727856" y="870705"/>
                  </a:cubicBezTo>
                  <a:close/>
                  <a:moveTo>
                    <a:pt x="807325" y="903529"/>
                  </a:moveTo>
                  <a:cubicBezTo>
                    <a:pt x="802142" y="936354"/>
                    <a:pt x="796959" y="969178"/>
                    <a:pt x="791777" y="998547"/>
                  </a:cubicBezTo>
                  <a:cubicBezTo>
                    <a:pt x="762408" y="988181"/>
                    <a:pt x="731311" y="977816"/>
                    <a:pt x="700214" y="963995"/>
                  </a:cubicBezTo>
                  <a:cubicBezTo>
                    <a:pt x="720945" y="953629"/>
                    <a:pt x="741676" y="941536"/>
                    <a:pt x="762408" y="929443"/>
                  </a:cubicBezTo>
                  <a:cubicBezTo>
                    <a:pt x="777956" y="920805"/>
                    <a:pt x="793504" y="912167"/>
                    <a:pt x="807325" y="903529"/>
                  </a:cubicBezTo>
                  <a:close/>
                  <a:moveTo>
                    <a:pt x="537821" y="963995"/>
                  </a:moveTo>
                  <a:cubicBezTo>
                    <a:pt x="503269" y="977816"/>
                    <a:pt x="470445" y="989909"/>
                    <a:pt x="437621" y="1000274"/>
                  </a:cubicBezTo>
                  <a:cubicBezTo>
                    <a:pt x="430710" y="967450"/>
                    <a:pt x="425528" y="932898"/>
                    <a:pt x="420345" y="896619"/>
                  </a:cubicBezTo>
                  <a:cubicBezTo>
                    <a:pt x="439348" y="908712"/>
                    <a:pt x="456624" y="919078"/>
                    <a:pt x="477355" y="931171"/>
                  </a:cubicBezTo>
                  <a:cubicBezTo>
                    <a:pt x="496359" y="941536"/>
                    <a:pt x="517090" y="953629"/>
                    <a:pt x="537821" y="963995"/>
                  </a:cubicBezTo>
                  <a:close/>
                  <a:moveTo>
                    <a:pt x="339148" y="756684"/>
                  </a:moveTo>
                  <a:cubicBezTo>
                    <a:pt x="311507" y="735953"/>
                    <a:pt x="287320" y="715222"/>
                    <a:pt x="264862" y="694491"/>
                  </a:cubicBezTo>
                  <a:cubicBezTo>
                    <a:pt x="287320" y="673760"/>
                    <a:pt x="313234" y="653029"/>
                    <a:pt x="339148" y="632298"/>
                  </a:cubicBezTo>
                  <a:cubicBezTo>
                    <a:pt x="339148" y="651301"/>
                    <a:pt x="337421" y="670305"/>
                    <a:pt x="337421" y="691036"/>
                  </a:cubicBezTo>
                  <a:cubicBezTo>
                    <a:pt x="337421" y="713495"/>
                    <a:pt x="337421" y="735953"/>
                    <a:pt x="339148" y="756684"/>
                  </a:cubicBezTo>
                  <a:close/>
                  <a:moveTo>
                    <a:pt x="418617" y="492363"/>
                  </a:moveTo>
                  <a:cubicBezTo>
                    <a:pt x="423800" y="454356"/>
                    <a:pt x="428983" y="418077"/>
                    <a:pt x="435893" y="383525"/>
                  </a:cubicBezTo>
                  <a:cubicBezTo>
                    <a:pt x="468717" y="393890"/>
                    <a:pt x="503269" y="407711"/>
                    <a:pt x="537821" y="421532"/>
                  </a:cubicBezTo>
                  <a:cubicBezTo>
                    <a:pt x="520545" y="430170"/>
                    <a:pt x="501542" y="440535"/>
                    <a:pt x="484266" y="450901"/>
                  </a:cubicBezTo>
                  <a:cubicBezTo>
                    <a:pt x="463535" y="464722"/>
                    <a:pt x="441076" y="478542"/>
                    <a:pt x="418617" y="492363"/>
                  </a:cubicBezTo>
                  <a:close/>
                  <a:moveTo>
                    <a:pt x="698487" y="421532"/>
                  </a:moveTo>
                  <a:cubicBezTo>
                    <a:pt x="729583" y="407711"/>
                    <a:pt x="760680" y="397346"/>
                    <a:pt x="791777" y="386980"/>
                  </a:cubicBezTo>
                  <a:cubicBezTo>
                    <a:pt x="798687" y="418077"/>
                    <a:pt x="803870" y="450901"/>
                    <a:pt x="809053" y="485453"/>
                  </a:cubicBezTo>
                  <a:cubicBezTo>
                    <a:pt x="790049" y="473360"/>
                    <a:pt x="772773" y="462994"/>
                    <a:pt x="752042" y="450901"/>
                  </a:cubicBezTo>
                  <a:cubicBezTo>
                    <a:pt x="734766" y="442263"/>
                    <a:pt x="717490" y="431897"/>
                    <a:pt x="698487" y="421532"/>
                  </a:cubicBezTo>
                  <a:close/>
                  <a:moveTo>
                    <a:pt x="888522" y="625387"/>
                  </a:moveTo>
                  <a:cubicBezTo>
                    <a:pt x="919618" y="649574"/>
                    <a:pt x="947260" y="672032"/>
                    <a:pt x="973174" y="696219"/>
                  </a:cubicBezTo>
                  <a:cubicBezTo>
                    <a:pt x="947260" y="718677"/>
                    <a:pt x="919618" y="742864"/>
                    <a:pt x="888522" y="765322"/>
                  </a:cubicBezTo>
                  <a:cubicBezTo>
                    <a:pt x="890249" y="741136"/>
                    <a:pt x="890249" y="716950"/>
                    <a:pt x="890249" y="692763"/>
                  </a:cubicBezTo>
                  <a:cubicBezTo>
                    <a:pt x="890249" y="668577"/>
                    <a:pt x="890249" y="646119"/>
                    <a:pt x="888522" y="625387"/>
                  </a:cubicBezTo>
                  <a:close/>
                  <a:moveTo>
                    <a:pt x="613835" y="69104"/>
                  </a:moveTo>
                  <a:cubicBezTo>
                    <a:pt x="665663" y="69104"/>
                    <a:pt x="733039" y="160666"/>
                    <a:pt x="776228" y="319604"/>
                  </a:cubicBezTo>
                  <a:cubicBezTo>
                    <a:pt x="726128" y="336880"/>
                    <a:pt x="672573" y="357611"/>
                    <a:pt x="619018" y="381797"/>
                  </a:cubicBezTo>
                  <a:cubicBezTo>
                    <a:pt x="562007" y="355883"/>
                    <a:pt x="506724" y="333425"/>
                    <a:pt x="453169" y="316149"/>
                  </a:cubicBezTo>
                  <a:cubicBezTo>
                    <a:pt x="496359" y="158938"/>
                    <a:pt x="562007" y="69104"/>
                    <a:pt x="613835" y="69104"/>
                  </a:cubicBezTo>
                  <a:close/>
                  <a:moveTo>
                    <a:pt x="74827" y="380070"/>
                  </a:moveTo>
                  <a:cubicBezTo>
                    <a:pt x="90375" y="354156"/>
                    <a:pt x="135293" y="340335"/>
                    <a:pt x="199213" y="340335"/>
                  </a:cubicBezTo>
                  <a:cubicBezTo>
                    <a:pt x="249313" y="340335"/>
                    <a:pt x="306324" y="348973"/>
                    <a:pt x="368517" y="364521"/>
                  </a:cubicBezTo>
                  <a:cubicBezTo>
                    <a:pt x="356424" y="419804"/>
                    <a:pt x="347786" y="480270"/>
                    <a:pt x="342603" y="542463"/>
                  </a:cubicBezTo>
                  <a:cubicBezTo>
                    <a:pt x="294231" y="577015"/>
                    <a:pt x="251041" y="611567"/>
                    <a:pt x="213034" y="647846"/>
                  </a:cubicBezTo>
                  <a:cubicBezTo>
                    <a:pt x="97286" y="530370"/>
                    <a:pt x="48913" y="424987"/>
                    <a:pt x="74827" y="380070"/>
                  </a:cubicBezTo>
                  <a:close/>
                  <a:moveTo>
                    <a:pt x="209579" y="1041737"/>
                  </a:moveTo>
                  <a:cubicBezTo>
                    <a:pt x="145658" y="1041737"/>
                    <a:pt x="99013" y="1026188"/>
                    <a:pt x="85192" y="1002002"/>
                  </a:cubicBezTo>
                  <a:cubicBezTo>
                    <a:pt x="59279" y="957085"/>
                    <a:pt x="104196" y="856884"/>
                    <a:pt x="214762" y="742864"/>
                  </a:cubicBezTo>
                  <a:cubicBezTo>
                    <a:pt x="254496" y="777415"/>
                    <a:pt x="297686" y="811967"/>
                    <a:pt x="344331" y="846519"/>
                  </a:cubicBezTo>
                  <a:cubicBezTo>
                    <a:pt x="349514" y="906985"/>
                    <a:pt x="358152" y="965723"/>
                    <a:pt x="370245" y="1019278"/>
                  </a:cubicBezTo>
                  <a:cubicBezTo>
                    <a:pt x="313234" y="1034826"/>
                    <a:pt x="257951" y="1041737"/>
                    <a:pt x="209579" y="1041737"/>
                  </a:cubicBezTo>
                  <a:close/>
                  <a:moveTo>
                    <a:pt x="613835" y="1312968"/>
                  </a:moveTo>
                  <a:cubicBezTo>
                    <a:pt x="562007" y="1312968"/>
                    <a:pt x="496359" y="1223134"/>
                    <a:pt x="453169" y="1067650"/>
                  </a:cubicBezTo>
                  <a:cubicBezTo>
                    <a:pt x="506724" y="1050375"/>
                    <a:pt x="562007" y="1029643"/>
                    <a:pt x="619018" y="1003730"/>
                  </a:cubicBezTo>
                  <a:cubicBezTo>
                    <a:pt x="672573" y="1027916"/>
                    <a:pt x="724401" y="1048647"/>
                    <a:pt x="774501" y="1064195"/>
                  </a:cubicBezTo>
                  <a:cubicBezTo>
                    <a:pt x="731311" y="1223134"/>
                    <a:pt x="665663" y="1312968"/>
                    <a:pt x="613835" y="1312968"/>
                  </a:cubicBezTo>
                  <a:close/>
                  <a:moveTo>
                    <a:pt x="1152843" y="1002002"/>
                  </a:moveTo>
                  <a:cubicBezTo>
                    <a:pt x="1137295" y="1027916"/>
                    <a:pt x="1092377" y="1041737"/>
                    <a:pt x="1028456" y="1041737"/>
                  </a:cubicBezTo>
                  <a:cubicBezTo>
                    <a:pt x="978356" y="1041737"/>
                    <a:pt x="919618" y="1033099"/>
                    <a:pt x="859153" y="1017550"/>
                  </a:cubicBezTo>
                  <a:cubicBezTo>
                    <a:pt x="869518" y="965723"/>
                    <a:pt x="878156" y="912167"/>
                    <a:pt x="883339" y="853429"/>
                  </a:cubicBezTo>
                  <a:cubicBezTo>
                    <a:pt x="935167" y="817150"/>
                    <a:pt x="981811" y="780871"/>
                    <a:pt x="1023274" y="742864"/>
                  </a:cubicBezTo>
                  <a:cubicBezTo>
                    <a:pt x="1133839" y="856884"/>
                    <a:pt x="1178757" y="957085"/>
                    <a:pt x="1152843" y="100200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52DDC82-952D-FA4A-BB24-E3AAE49506D5}"/>
              </a:ext>
            </a:extLst>
          </p:cNvPr>
          <p:cNvSpPr txBox="1"/>
          <p:nvPr/>
        </p:nvSpPr>
        <p:spPr>
          <a:xfrm>
            <a:off x="1172216" y="740973"/>
            <a:ext cx="9847568" cy="25545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lt-LT" sz="8000" spc="300" dirty="0" err="1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Merci</a:t>
            </a:r>
            <a:r>
              <a:rPr lang="lt-LT" sz="8000" spc="300" dirty="0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 </a:t>
            </a:r>
            <a:r>
              <a:rPr lang="lt-LT" sz="8000" spc="300" dirty="0" err="1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pour</a:t>
            </a:r>
            <a:r>
              <a:rPr lang="lt-LT" sz="8000" spc="300" dirty="0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 </a:t>
            </a:r>
            <a:r>
              <a:rPr lang="lt-LT" sz="8000" spc="300" dirty="0" err="1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votre</a:t>
            </a:r>
            <a:r>
              <a:rPr lang="lt-LT" sz="8000" spc="300" dirty="0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 </a:t>
            </a:r>
            <a:br>
              <a:rPr lang="lt-LT" sz="8000" spc="300" dirty="0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</a:br>
            <a:r>
              <a:rPr lang="lt-LT" sz="8000" spc="300" dirty="0" err="1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Attention</a:t>
            </a:r>
            <a:endParaRPr lang="lt-LT" sz="8000" spc="300" dirty="0">
              <a:solidFill>
                <a:schemeClr val="bg1"/>
              </a:solidFill>
              <a:effectLst>
                <a:outerShdw blurRad="317500" dist="127000" dir="5400000" algn="t" rotWithShape="0">
                  <a:srgbClr val="3B1B6B">
                    <a:alpha val="20000"/>
                  </a:srgbClr>
                </a:outerShdw>
              </a:effectLst>
              <a:latin typeface="Montserrat SemiBold" panose="00000700000000000000" pitchFamily="2" charset="0"/>
            </a:endParaRPr>
          </a:p>
        </p:txBody>
      </p:sp>
      <p:pic>
        <p:nvPicPr>
          <p:cNvPr id="3" name="Graphic 2" descr="Smiling face with solid fill with solid fill">
            <a:extLst>
              <a:ext uri="{FF2B5EF4-FFF2-40B4-BE49-F238E27FC236}">
                <a16:creationId xmlns:a16="http://schemas.microsoft.com/office/drawing/2014/main" id="{11075F3B-D567-82C9-BF96-376F4DAC3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8539" y="3242087"/>
            <a:ext cx="1975658" cy="197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51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B6D324-0B5C-4500-B533-3767AA3F9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3103" y="3767524"/>
            <a:ext cx="703175" cy="703175"/>
          </a:xfrm>
          <a:prstGeom prst="rect">
            <a:avLst/>
          </a:prstGeom>
        </p:spPr>
      </p:pic>
      <p:sp>
        <p:nvSpPr>
          <p:cNvPr id="28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52E2DB-DBB1-4D23-872C-836BEC2AED01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1" name="!!end">
            <a:hlinkClick r:id="rId6" action="ppaction://hlinksldjump"/>
            <a:extLst>
              <a:ext uri="{FF2B5EF4-FFF2-40B4-BE49-F238E27FC236}">
                <a16:creationId xmlns:a16="http://schemas.microsoft.com/office/drawing/2014/main" id="{765AC537-E08B-431E-8F9F-5039DAC686A5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5922FC-2BB0-3422-A1E5-21D13388D2E1}"/>
              </a:ext>
            </a:extLst>
          </p:cNvPr>
          <p:cNvGrpSpPr/>
          <p:nvPr/>
        </p:nvGrpSpPr>
        <p:grpSpPr>
          <a:xfrm>
            <a:off x="-2192438" y="3261861"/>
            <a:ext cx="16810290" cy="1714500"/>
            <a:chOff x="1940355" y="4701411"/>
            <a:chExt cx="16810290" cy="1714500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2" name="Section Zoom 11">
                  <a:extLst>
                    <a:ext uri="{FF2B5EF4-FFF2-40B4-BE49-F238E27FC236}">
                      <a16:creationId xmlns:a16="http://schemas.microsoft.com/office/drawing/2014/main" id="{9F352D94-98F4-1AB8-52FC-C5B6BC17D1A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40355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E8DC78D2-98FB-394F-BB18-7B96C34D2B0F}">
                      <psez:zmPr id="{C449F5C3-EC0D-A446-94D9-D7842114433F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2" name="Section Zoom 11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9F352D94-98F4-1AB8-52FC-C5B6BC17D1A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2192438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5" name="Section Zoom 14">
                  <a:extLst>
                    <a:ext uri="{FF2B5EF4-FFF2-40B4-BE49-F238E27FC236}">
                      <a16:creationId xmlns:a16="http://schemas.microsoft.com/office/drawing/2014/main" id="{23C9C2E6-1036-D028-A85E-96AF2A286E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364353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4A4A32D0-76D3-5F4A-86A7-B42B3DF69EF1}">
                      <psez:zmPr id="{3FBF40E8-7928-5D4B-A176-C241747BF8B4}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5" name="Section Zoom 14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23C9C2E6-1036-D028-A85E-96AF2A286E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31560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2" name="Section Zoom 21">
                  <a:extLst>
                    <a:ext uri="{FF2B5EF4-FFF2-40B4-BE49-F238E27FC236}">
                      <a16:creationId xmlns:a16="http://schemas.microsoft.com/office/drawing/2014/main" id="{E9D04A6A-0DEC-ADF4-CB76-DFD55EE2702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2242800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AF447CFC-58D3-7143-9932-CC73D48850F8}">
                      <psez:zmPr id="{649EE9EE-9B6E-D846-AFE6-44D636BB3B49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2" name="Section Zoom 21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E9D04A6A-0DEC-ADF4-CB76-DFD55EE2702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10007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4" name="Section Zoom 23">
                  <a:extLst>
                    <a:ext uri="{FF2B5EF4-FFF2-40B4-BE49-F238E27FC236}">
                      <a16:creationId xmlns:a16="http://schemas.microsoft.com/office/drawing/2014/main" id="{F4861CC4-A56B-3D94-755B-4E8D2E1DEC6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5702645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B106341E-7DE3-DD4F-9324-F8273678BB65}">
                      <psez:zmPr id="{8E5EEEA8-89AF-464D-B2BB-73B328ED6C42}" transitionDur="1000">
                        <p166:blipFill xmlns:p166="http://schemas.microsoft.com/office/powerpoint/2016/6/main">
                          <a:blip r:embed="rId1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4" name="Section Zoom 23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F4861CC4-A56B-3D94-755B-4E8D2E1DEC6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569852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9" name="Section Zoom 28">
                  <a:extLst>
                    <a:ext uri="{FF2B5EF4-FFF2-40B4-BE49-F238E27FC236}">
                      <a16:creationId xmlns:a16="http://schemas.microsoft.com/office/drawing/2014/main" id="{C78CAAEA-4F0F-ECBA-76FF-DF933723F93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732155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8B4D3D55-4493-2647-915F-245AEB446AF7}">
                      <psez:zmPr id="{3B1482C4-D556-DE49-A32E-636DB24F99D1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9" name="Section Zoom 28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C78CAAEA-4F0F-ECBA-76FF-DF933723F93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99362" y="3261861"/>
                  <a:ext cx="3048000" cy="1714500"/>
                </a:xfrm>
                <a:prstGeom prst="rect">
                  <a:avLst/>
                </a:prstGeom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8A5F5B-52CA-394C-80D5-BDD0875C0149}"/>
              </a:ext>
            </a:extLst>
          </p:cNvPr>
          <p:cNvSpPr txBox="1"/>
          <p:nvPr/>
        </p:nvSpPr>
        <p:spPr>
          <a:xfrm>
            <a:off x="2773483" y="1529933"/>
            <a:ext cx="6878447" cy="924789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r>
              <a:rPr lang="en-FR" sz="3600" b="1" dirty="0">
                <a:effectLst/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UF Retail HRI Dataset</a:t>
            </a:r>
            <a:endParaRPr lang="lt-LT" b="1" dirty="0">
              <a:latin typeface="Montserrat" pitchFamily="2" charset="77"/>
            </a:endParaRPr>
          </a:p>
        </p:txBody>
      </p:sp>
      <p:pic>
        <p:nvPicPr>
          <p:cNvPr id="5" name="Picture 4" descr="Arrow&#10;&#10;Description automatically generated with medium confidence">
            <a:extLst>
              <a:ext uri="{FF2B5EF4-FFF2-40B4-BE49-F238E27FC236}">
                <a16:creationId xmlns:a16="http://schemas.microsoft.com/office/drawing/2014/main" id="{5367CD1B-EF93-F793-A5E9-977E75CC9C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59663" y="256006"/>
            <a:ext cx="2650087" cy="112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24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B6D324-0B5C-4500-B533-3767AA3F9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3103" y="3767524"/>
            <a:ext cx="703175" cy="703175"/>
          </a:xfrm>
          <a:prstGeom prst="rect">
            <a:avLst/>
          </a:prstGeom>
        </p:spPr>
      </p:pic>
      <p:sp>
        <p:nvSpPr>
          <p:cNvPr id="28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52E2DB-DBB1-4D23-872C-836BEC2AED01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1" name="!!end">
            <a:hlinkClick r:id="rId6" action="ppaction://hlinksldjump"/>
            <a:extLst>
              <a:ext uri="{FF2B5EF4-FFF2-40B4-BE49-F238E27FC236}">
                <a16:creationId xmlns:a16="http://schemas.microsoft.com/office/drawing/2014/main" id="{765AC537-E08B-431E-8F9F-5039DAC686A5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5922FC-2BB0-3422-A1E5-21D13388D2E1}"/>
              </a:ext>
            </a:extLst>
          </p:cNvPr>
          <p:cNvGrpSpPr/>
          <p:nvPr/>
        </p:nvGrpSpPr>
        <p:grpSpPr>
          <a:xfrm>
            <a:off x="-5934705" y="3261861"/>
            <a:ext cx="16810290" cy="1714500"/>
            <a:chOff x="1940355" y="4701411"/>
            <a:chExt cx="16810290" cy="1714500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2" name="Section Zoom 11">
                  <a:extLst>
                    <a:ext uri="{FF2B5EF4-FFF2-40B4-BE49-F238E27FC236}">
                      <a16:creationId xmlns:a16="http://schemas.microsoft.com/office/drawing/2014/main" id="{9F352D94-98F4-1AB8-52FC-C5B6BC17D1A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40355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E8DC78D2-98FB-394F-BB18-7B96C34D2B0F}">
                      <psez:zmPr id="{C449F5C3-EC0D-A446-94D9-D7842114433F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2" name="Section Zoom 11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9F352D94-98F4-1AB8-52FC-C5B6BC17D1A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5934705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5" name="Section Zoom 14">
                  <a:extLst>
                    <a:ext uri="{FF2B5EF4-FFF2-40B4-BE49-F238E27FC236}">
                      <a16:creationId xmlns:a16="http://schemas.microsoft.com/office/drawing/2014/main" id="{23C9C2E6-1036-D028-A85E-96AF2A286E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364353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4A4A32D0-76D3-5F4A-86A7-B42B3DF69EF1}">
                      <psez:zmPr id="{3FBF40E8-7928-5D4B-A176-C241747BF8B4}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5" name="Section Zoom 14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23C9C2E6-1036-D028-A85E-96AF2A286E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-2510707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2" name="Section Zoom 21">
                  <a:extLst>
                    <a:ext uri="{FF2B5EF4-FFF2-40B4-BE49-F238E27FC236}">
                      <a16:creationId xmlns:a16="http://schemas.microsoft.com/office/drawing/2014/main" id="{E9D04A6A-0DEC-ADF4-CB76-DFD55EE2702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2242800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AF447CFC-58D3-7143-9932-CC73D48850F8}">
                      <psez:zmPr id="{649EE9EE-9B6E-D846-AFE6-44D636BB3B49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2" name="Section Zoom 21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E9D04A6A-0DEC-ADF4-CB76-DFD55EE2702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67740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4" name="Section Zoom 23">
                  <a:extLst>
                    <a:ext uri="{FF2B5EF4-FFF2-40B4-BE49-F238E27FC236}">
                      <a16:creationId xmlns:a16="http://schemas.microsoft.com/office/drawing/2014/main" id="{F4861CC4-A56B-3D94-755B-4E8D2E1DEC6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5702645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B106341E-7DE3-DD4F-9324-F8273678BB65}">
                      <psez:zmPr id="{8E5EEEA8-89AF-464D-B2BB-73B328ED6C42}" transitionDur="1000">
                        <p166:blipFill xmlns:p166="http://schemas.microsoft.com/office/powerpoint/2016/6/main">
                          <a:blip r:embed="rId1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4" name="Section Zoom 23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F4861CC4-A56B-3D94-755B-4E8D2E1DEC6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27585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9" name="Section Zoom 28">
                  <a:extLst>
                    <a:ext uri="{FF2B5EF4-FFF2-40B4-BE49-F238E27FC236}">
                      <a16:creationId xmlns:a16="http://schemas.microsoft.com/office/drawing/2014/main" id="{C78CAAEA-4F0F-ECBA-76FF-DF933723F93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732155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8B4D3D55-4493-2647-915F-245AEB446AF7}">
                      <psez:zmPr id="{3B1482C4-D556-DE49-A32E-636DB24F99D1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9" name="Section Zoom 28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C78CAAEA-4F0F-ECBA-76FF-DF933723F93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7095" y="3261861"/>
                  <a:ext cx="3048000" cy="1714500"/>
                </a:xfrm>
                <a:prstGeom prst="rect">
                  <a:avLst/>
                </a:prstGeom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DE85BDB-106C-A0BC-7F55-AFBECDE770ED}"/>
              </a:ext>
            </a:extLst>
          </p:cNvPr>
          <p:cNvSpPr txBox="1"/>
          <p:nvPr/>
        </p:nvSpPr>
        <p:spPr>
          <a:xfrm>
            <a:off x="2773483" y="1529933"/>
            <a:ext cx="6878447" cy="924789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r>
              <a:rPr lang="en-FR" sz="3600" b="1" dirty="0">
                <a:effectLst/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UF Retail HRI Dataset</a:t>
            </a:r>
            <a:endParaRPr lang="lt-LT" b="1" dirty="0">
              <a:latin typeface="Montserrat" pitchFamily="2" charset="77"/>
            </a:endParaRPr>
          </a:p>
        </p:txBody>
      </p:sp>
      <p:pic>
        <p:nvPicPr>
          <p:cNvPr id="5" name="Picture 4" descr="Arrow&#10;&#10;Description automatically generated with medium confidence">
            <a:extLst>
              <a:ext uri="{FF2B5EF4-FFF2-40B4-BE49-F238E27FC236}">
                <a16:creationId xmlns:a16="http://schemas.microsoft.com/office/drawing/2014/main" id="{2DBF81DC-5EF2-14DB-341D-F8985A4AB8C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59663" y="256006"/>
            <a:ext cx="2650087" cy="112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28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B6D324-0B5C-4500-B533-3767AA3F9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3103" y="3767524"/>
            <a:ext cx="703175" cy="703175"/>
          </a:xfrm>
          <a:prstGeom prst="rect">
            <a:avLst/>
          </a:prstGeom>
        </p:spPr>
      </p:pic>
      <p:sp>
        <p:nvSpPr>
          <p:cNvPr id="28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52E2DB-DBB1-4D23-872C-836BEC2AED01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1" name="!!end">
            <a:hlinkClick r:id="rId6" action="ppaction://hlinksldjump"/>
            <a:extLst>
              <a:ext uri="{FF2B5EF4-FFF2-40B4-BE49-F238E27FC236}">
                <a16:creationId xmlns:a16="http://schemas.microsoft.com/office/drawing/2014/main" id="{765AC537-E08B-431E-8F9F-5039DAC686A5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5922FC-2BB0-3422-A1E5-21D13388D2E1}"/>
              </a:ext>
            </a:extLst>
          </p:cNvPr>
          <p:cNvGrpSpPr/>
          <p:nvPr/>
        </p:nvGrpSpPr>
        <p:grpSpPr>
          <a:xfrm>
            <a:off x="-9405638" y="3261861"/>
            <a:ext cx="16808628" cy="1714500"/>
            <a:chOff x="1940355" y="4701411"/>
            <a:chExt cx="16808628" cy="1714500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2" name="Section Zoom 11">
                  <a:extLst>
                    <a:ext uri="{FF2B5EF4-FFF2-40B4-BE49-F238E27FC236}">
                      <a16:creationId xmlns:a16="http://schemas.microsoft.com/office/drawing/2014/main" id="{9F352D94-98F4-1AB8-52FC-C5B6BC17D1A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40355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E8DC78D2-98FB-394F-BB18-7B96C34D2B0F}">
                      <psez:zmPr id="{C449F5C3-EC0D-A446-94D9-D7842114433F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2" name="Section Zoom 11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9F352D94-98F4-1AB8-52FC-C5B6BC17D1A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9405638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5" name="Section Zoom 14">
                  <a:extLst>
                    <a:ext uri="{FF2B5EF4-FFF2-40B4-BE49-F238E27FC236}">
                      <a16:creationId xmlns:a16="http://schemas.microsoft.com/office/drawing/2014/main" id="{23C9C2E6-1036-D028-A85E-96AF2A286E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364353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4A4A32D0-76D3-5F4A-86A7-B42B3DF69EF1}">
                      <psez:zmPr id="{3FBF40E8-7928-5D4B-A176-C241747BF8B4}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5" name="Section Zoom 14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23C9C2E6-1036-D028-A85E-96AF2A286E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-5981640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2" name="Section Zoom 21">
                  <a:extLst>
                    <a:ext uri="{FF2B5EF4-FFF2-40B4-BE49-F238E27FC236}">
                      <a16:creationId xmlns:a16="http://schemas.microsoft.com/office/drawing/2014/main" id="{E9D04A6A-0DEC-ADF4-CB76-DFD55EE2702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2242800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AF447CFC-58D3-7143-9932-CC73D48850F8}">
                      <psez:zmPr id="{649EE9EE-9B6E-D846-AFE6-44D636BB3B49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2" name="Section Zoom 21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E9D04A6A-0DEC-ADF4-CB76-DFD55EE2702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6807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4" name="Section Zoom 23">
                  <a:extLst>
                    <a:ext uri="{FF2B5EF4-FFF2-40B4-BE49-F238E27FC236}">
                      <a16:creationId xmlns:a16="http://schemas.microsoft.com/office/drawing/2014/main" id="{F4861CC4-A56B-3D94-755B-4E8D2E1DEC6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62200014"/>
                    </p:ext>
                  </p:extLst>
                </p:nvPr>
              </p:nvGraphicFramePr>
              <p:xfrm>
                <a:off x="15700983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B106341E-7DE3-DD4F-9324-F8273678BB65}">
                      <psez:zmPr id="{8E5EEEA8-89AF-464D-B2BB-73B328ED6C42}" transitionDur="1000">
                        <p166:blipFill xmlns:p166="http://schemas.microsoft.com/office/powerpoint/2016/6/main">
                          <a:blip r:embed="rId1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4" name="Section Zoom 23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F4861CC4-A56B-3D94-755B-4E8D2E1DEC6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54990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9" name="Section Zoom 28">
                  <a:extLst>
                    <a:ext uri="{FF2B5EF4-FFF2-40B4-BE49-F238E27FC236}">
                      <a16:creationId xmlns:a16="http://schemas.microsoft.com/office/drawing/2014/main" id="{C78CAAEA-4F0F-ECBA-76FF-DF933723F93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732155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8B4D3D55-4493-2647-915F-245AEB446AF7}">
                      <psez:zmPr id="{3B1482C4-D556-DE49-A32E-636DB24F99D1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9" name="Section Zoom 28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C78CAAEA-4F0F-ECBA-76FF-DF933723F93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-2613838" y="3261861"/>
                  <a:ext cx="3048000" cy="1714500"/>
                </a:xfrm>
                <a:prstGeom prst="rect">
                  <a:avLst/>
                </a:prstGeom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C87AB44-24EB-6041-5868-34E9771E5B5C}"/>
              </a:ext>
            </a:extLst>
          </p:cNvPr>
          <p:cNvSpPr txBox="1"/>
          <p:nvPr/>
        </p:nvSpPr>
        <p:spPr>
          <a:xfrm>
            <a:off x="2773483" y="1529933"/>
            <a:ext cx="6878447" cy="924789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r>
              <a:rPr lang="en-FR" sz="3600" b="1" dirty="0">
                <a:effectLst/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UF Retail HRI Dataset</a:t>
            </a:r>
            <a:endParaRPr lang="lt-LT" b="1" dirty="0">
              <a:latin typeface="Montserrat" pitchFamily="2" charset="77"/>
            </a:endParaRPr>
          </a:p>
        </p:txBody>
      </p:sp>
      <p:pic>
        <p:nvPicPr>
          <p:cNvPr id="5" name="Picture 4" descr="Arrow&#10;&#10;Description automatically generated with medium confidence">
            <a:extLst>
              <a:ext uri="{FF2B5EF4-FFF2-40B4-BE49-F238E27FC236}">
                <a16:creationId xmlns:a16="http://schemas.microsoft.com/office/drawing/2014/main" id="{D1BCB88B-B83F-0CC5-C05E-EF6847CAB78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59663" y="256006"/>
            <a:ext cx="2650087" cy="112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48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368AFCF-6EF3-466B-9DCC-57CF149DB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3A7CBC6F-7A88-EFF6-797E-DE00AF95EDF3}"/>
              </a:ext>
            </a:extLst>
          </p:cNvPr>
          <p:cNvSpPr txBox="1">
            <a:spLocks/>
          </p:cNvSpPr>
          <p:nvPr/>
        </p:nvSpPr>
        <p:spPr>
          <a:xfrm>
            <a:off x="1124186" y="2887369"/>
            <a:ext cx="9943627" cy="3648897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8800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INTRODUCTION</a:t>
            </a:r>
            <a:endParaRPr lang="lt-LT" sz="8800" dirty="0">
              <a:solidFill>
                <a:sysClr val="window" lastClr="FFFFFF"/>
              </a:solidFill>
              <a:effectLst>
                <a:outerShdw blurRad="381000" dist="176531" dir="5400000" algn="t" rotWithShape="0">
                  <a:srgbClr val="3B1B6B">
                    <a:alpha val="30000"/>
                  </a:srgbClr>
                </a:outerShdw>
              </a:effectLst>
              <a:latin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61969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00F7C83D-461B-A0D7-BC7F-A7B29DDBA1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5878"/>
          <a:stretch/>
        </p:blipFill>
        <p:spPr>
          <a:xfrm>
            <a:off x="0" y="0"/>
            <a:ext cx="12192000" cy="1325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85016D-51D7-A4CC-0BBE-7C42D4FD6BE9}"/>
              </a:ext>
            </a:extLst>
          </p:cNvPr>
          <p:cNvSpPr txBox="1"/>
          <p:nvPr/>
        </p:nvSpPr>
        <p:spPr>
          <a:xfrm>
            <a:off x="404937" y="4380026"/>
            <a:ext cx="10344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latin typeface="TimesNewRomanPSMT"/>
              </a:rPr>
              <a:t>I</a:t>
            </a:r>
            <a:r>
              <a:rPr lang="en-GB" sz="1800" dirty="0">
                <a:effectLst/>
                <a:latin typeface="TimesNewRomanPSMT"/>
              </a:rPr>
              <a:t>nstallation de recherche WRT </a:t>
            </a:r>
            <a:r>
              <a:rPr lang="en-GB" sz="1800" dirty="0" err="1">
                <a:effectLst/>
                <a:latin typeface="TimesNewRomanPSMT"/>
              </a:rPr>
              <a:t>orientée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vers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l'avenir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FR" dirty="0"/>
              <a:t> de l’université de Floride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sz="1800" dirty="0" err="1">
                <a:effectLst/>
                <a:latin typeface="TimesNewRomanPSMT"/>
              </a:rPr>
              <a:t>créer</a:t>
            </a:r>
            <a:r>
              <a:rPr lang="en-GB" sz="1800" dirty="0">
                <a:effectLst/>
                <a:latin typeface="TimesNewRomanPSMT"/>
              </a:rPr>
              <a:t> un dataset qui se concentre sur la navigation </a:t>
            </a:r>
            <a:r>
              <a:rPr lang="en-GB" sz="1800" dirty="0" err="1">
                <a:effectLst/>
                <a:latin typeface="TimesNewRomanPSMT"/>
              </a:rPr>
              <a:t>sociale</a:t>
            </a:r>
            <a:r>
              <a:rPr lang="en-GB" sz="1800" dirty="0">
                <a:effectLst/>
                <a:latin typeface="TimesNewRomanPSMT"/>
              </a:rPr>
              <a:t> entre les </a:t>
            </a:r>
            <a:r>
              <a:rPr lang="en-GB" sz="1800" dirty="0" err="1">
                <a:effectLst/>
                <a:latin typeface="TimesNewRomanPSMT"/>
              </a:rPr>
              <a:t>humains</a:t>
            </a:r>
            <a:r>
              <a:rPr lang="en-GB" sz="1800" dirty="0">
                <a:effectLst/>
                <a:latin typeface="TimesNewRomanPSMT"/>
              </a:rPr>
              <a:t> et les robots </a:t>
            </a:r>
            <a:br>
              <a:rPr lang="en-GB" sz="1800" dirty="0">
                <a:effectLst/>
                <a:latin typeface="TimesNewRomanPSMT"/>
              </a:rPr>
            </a:br>
            <a:r>
              <a:rPr lang="en-GB" sz="1800" dirty="0">
                <a:effectLst/>
                <a:latin typeface="TimesNewRomanPSMT"/>
              </a:rPr>
              <a:t>dans un </a:t>
            </a:r>
            <a:r>
              <a:rPr lang="en-GB" sz="1800" dirty="0" err="1">
                <a:effectLst/>
                <a:latin typeface="TimesNewRomanPSMT"/>
              </a:rPr>
              <a:t>environnement</a:t>
            </a:r>
            <a:r>
              <a:rPr lang="en-GB" sz="1800" dirty="0">
                <a:effectLst/>
                <a:latin typeface="TimesNewRomanPSMT"/>
              </a:rPr>
              <a:t> de vente</a:t>
            </a:r>
            <a:r>
              <a:rPr lang="en-FR" dirty="0"/>
              <a:t> avec des information riches  avec des données des capteur et  des videos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3F6E59-59C7-A647-AB9D-6948755CC8A2}"/>
              </a:ext>
            </a:extLst>
          </p:cNvPr>
          <p:cNvSpPr/>
          <p:nvPr/>
        </p:nvSpPr>
        <p:spPr>
          <a:xfrm>
            <a:off x="-167081" y="1044792"/>
            <a:ext cx="9375695" cy="134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6F46BF-0C84-4A4C-B3E5-5A6C20747EAF}"/>
              </a:ext>
            </a:extLst>
          </p:cNvPr>
          <p:cNvSpPr/>
          <p:nvPr/>
        </p:nvSpPr>
        <p:spPr>
          <a:xfrm>
            <a:off x="10458311" y="1044792"/>
            <a:ext cx="1733690" cy="134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2BA58642-98BF-6D42-8DF2-EBF980CE9297}"/>
              </a:ext>
            </a:extLst>
          </p:cNvPr>
          <p:cNvSpPr/>
          <p:nvPr/>
        </p:nvSpPr>
        <p:spPr>
          <a:xfrm rot="16200000" flipV="1">
            <a:off x="9662043" y="255555"/>
            <a:ext cx="341817" cy="1245716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E6780-D41E-3E41-2FF0-CD0FF545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" y="1461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  <a:latin typeface="Montserrat" pitchFamily="2" charset="77"/>
              </a:rPr>
              <a:t>Introduction</a:t>
            </a:r>
            <a:endParaRPr lang="en-FR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AE1E5-D45F-4844-D41D-85E73CB9F6CF}"/>
              </a:ext>
            </a:extLst>
          </p:cNvPr>
          <p:cNvSpPr txBox="1"/>
          <p:nvPr/>
        </p:nvSpPr>
        <p:spPr>
          <a:xfrm>
            <a:off x="404937" y="1516943"/>
            <a:ext cx="8619142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rgbClr val="32408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UF Retail HRI Dataset</a:t>
            </a:r>
            <a:endParaRPr lang="en-FR" sz="2400" b="1" dirty="0">
              <a:solidFill>
                <a:srgbClr val="32408D"/>
              </a:solidFill>
            </a:endParaRPr>
          </a:p>
          <a:p>
            <a:pPr algn="l"/>
            <a:endParaRPr lang="fr-FR" sz="1350" dirty="0">
              <a:latin typeface="Söhn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fr-FR" dirty="0">
                <a:latin typeface="Söhne"/>
              </a:rPr>
              <a:t>Un nouveau jeu de données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fr-FR" dirty="0">
                <a:latin typeface="Söhne"/>
              </a:rPr>
              <a:t>Le jeu de données concerne l'interaction humain-robot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fr-FR" dirty="0">
                <a:latin typeface="Söhne"/>
              </a:rPr>
              <a:t>Les interactions ont lieu dans un environnement de commerce de gros et de détail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E3CC42-B8FB-4176-9343-1C1AF95F43CA}"/>
              </a:ext>
            </a:extLst>
          </p:cNvPr>
          <p:cNvSpPr txBox="1"/>
          <p:nvPr/>
        </p:nvSpPr>
        <p:spPr>
          <a:xfrm>
            <a:off x="404937" y="3360136"/>
            <a:ext cx="912782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400" b="1" dirty="0">
                <a:solidFill>
                  <a:srgbClr val="32408D"/>
                </a:solidFill>
                <a:latin typeface="-apple-system"/>
              </a:rPr>
              <a:t>Human mobile robot interaction in the retail environment</a:t>
            </a:r>
          </a:p>
          <a:p>
            <a:r>
              <a:rPr lang="en-GB" sz="14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Yuhao Chen</a:t>
            </a:r>
            <a:r>
              <a:rPr lang="en-GB" sz="1400" dirty="0"/>
              <a:t>, </a:t>
            </a:r>
            <a:r>
              <a:rPr lang="en-GB" sz="1400" u="sng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Yue Luo</a:t>
            </a:r>
            <a:r>
              <a:rPr lang="en-GB" sz="1400" dirty="0"/>
              <a:t>, </a:t>
            </a:r>
            <a:r>
              <a:rPr lang="en-GB" sz="1400" u="sng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Chizhao Yang</a:t>
            </a:r>
            <a:r>
              <a:rPr lang="en-GB" sz="1400" dirty="0"/>
              <a:t>, </a:t>
            </a:r>
            <a:r>
              <a:rPr lang="en-GB" sz="1400" u="sng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Mustafa Ozkan Yerebakan</a:t>
            </a:r>
            <a:r>
              <a:rPr lang="en-GB" sz="1400" dirty="0"/>
              <a:t>, </a:t>
            </a:r>
            <a:r>
              <a:rPr lang="en-GB" sz="1400" u="sng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Shuai Hao</a:t>
            </a:r>
            <a:r>
              <a:rPr lang="en-GB" sz="1400" dirty="0"/>
              <a:t>, </a:t>
            </a:r>
            <a:r>
              <a:rPr lang="en-GB" sz="1400" u="sng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Nicolas Grimaldi</a:t>
            </a:r>
            <a:r>
              <a:rPr lang="en-GB" sz="1400" dirty="0"/>
              <a:t>, </a:t>
            </a:r>
            <a:r>
              <a:rPr lang="en-GB" sz="1400" u="sng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Song Li</a:t>
            </a:r>
            <a:r>
              <a:rPr lang="en-GB" sz="1400" dirty="0"/>
              <a:t>, </a:t>
            </a:r>
            <a:r>
              <a:rPr lang="en-GB" sz="1400" u="sng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 Hayes</a:t>
            </a:r>
            <a:r>
              <a:rPr lang="en-GB" sz="1400" dirty="0"/>
              <a:t> &amp; </a:t>
            </a:r>
            <a:r>
              <a:rPr lang="en-GB" sz="1400" u="sng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Boyi Hu</a:t>
            </a:r>
            <a:r>
              <a:rPr lang="en-GB" sz="1400" dirty="0"/>
              <a:t> </a:t>
            </a:r>
            <a:endParaRPr lang="en-F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FF4EEF-5927-4257-FE79-FDC89C5DFDCB}"/>
              </a:ext>
            </a:extLst>
          </p:cNvPr>
          <p:cNvSpPr txBox="1"/>
          <p:nvPr/>
        </p:nvSpPr>
        <p:spPr>
          <a:xfrm>
            <a:off x="11707317" y="6250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19035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nature, mountain&#10;&#10;Description automatically generated">
            <a:extLst>
              <a:ext uri="{FF2B5EF4-FFF2-40B4-BE49-F238E27FC236}">
                <a16:creationId xmlns:a16="http://schemas.microsoft.com/office/drawing/2014/main" id="{3EA04650-F014-4BA9-B2E9-F4D474075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7" b="4597"/>
          <a:stretch/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grpSp>
        <p:nvGrpSpPr>
          <p:cNvPr id="30" name="Graphic 111" descr="Atom with solid fill">
            <a:extLst>
              <a:ext uri="{FF2B5EF4-FFF2-40B4-BE49-F238E27FC236}">
                <a16:creationId xmlns:a16="http://schemas.microsoft.com/office/drawing/2014/main" id="{F8699BCA-B824-4F46-BD94-8320E4820E75}"/>
              </a:ext>
            </a:extLst>
          </p:cNvPr>
          <p:cNvGrpSpPr/>
          <p:nvPr/>
        </p:nvGrpSpPr>
        <p:grpSpPr>
          <a:xfrm>
            <a:off x="9280922" y="3226414"/>
            <a:ext cx="829243" cy="829243"/>
            <a:chOff x="18561049" y="6452827"/>
            <a:chExt cx="1658486" cy="165848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21340BF-D2C3-4FA0-BB16-A6DBE82455AD}"/>
                </a:ext>
              </a:extLst>
            </p:cNvPr>
            <p:cNvSpPr/>
            <p:nvPr/>
          </p:nvSpPr>
          <p:spPr>
            <a:xfrm>
              <a:off x="19281453" y="7178414"/>
              <a:ext cx="207310" cy="207310"/>
            </a:xfrm>
            <a:custGeom>
              <a:avLst/>
              <a:gdLst>
                <a:gd name="connsiteX0" fmla="*/ 207311 w 207310"/>
                <a:gd name="connsiteY0" fmla="*/ 103655 h 207310"/>
                <a:gd name="connsiteX1" fmla="*/ 103655 w 207310"/>
                <a:gd name="connsiteY1" fmla="*/ 207311 h 207310"/>
                <a:gd name="connsiteX2" fmla="*/ 0 w 207310"/>
                <a:gd name="connsiteY2" fmla="*/ 103655 h 207310"/>
                <a:gd name="connsiteX3" fmla="*/ 103655 w 207310"/>
                <a:gd name="connsiteY3" fmla="*/ 0 h 207310"/>
                <a:gd name="connsiteX4" fmla="*/ 207311 w 207310"/>
                <a:gd name="connsiteY4" fmla="*/ 103655 h 20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10" h="207310">
                  <a:moveTo>
                    <a:pt x="207311" y="103655"/>
                  </a:moveTo>
                  <a:cubicBezTo>
                    <a:pt x="207311" y="160903"/>
                    <a:pt x="160903" y="207311"/>
                    <a:pt x="103655" y="207311"/>
                  </a:cubicBezTo>
                  <a:cubicBezTo>
                    <a:pt x="46408" y="207311"/>
                    <a:pt x="0" y="160903"/>
                    <a:pt x="0" y="103655"/>
                  </a:cubicBezTo>
                  <a:cubicBezTo>
                    <a:pt x="0" y="46408"/>
                    <a:pt x="46408" y="0"/>
                    <a:pt x="103655" y="0"/>
                  </a:cubicBezTo>
                  <a:cubicBezTo>
                    <a:pt x="160903" y="0"/>
                    <a:pt x="207311" y="46408"/>
                    <a:pt x="207311" y="10365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795C4D-447A-4BD6-8E6C-C21D86235AD1}"/>
                </a:ext>
              </a:extLst>
            </p:cNvPr>
            <p:cNvSpPr/>
            <p:nvPr/>
          </p:nvSpPr>
          <p:spPr>
            <a:xfrm>
              <a:off x="18771274" y="6591034"/>
              <a:ext cx="1238220" cy="1382071"/>
            </a:xfrm>
            <a:custGeom>
              <a:avLst/>
              <a:gdLst>
                <a:gd name="connsiteX0" fmla="*/ 1221946 w 1238220"/>
                <a:gd name="connsiteY0" fmla="*/ 345518 h 1382071"/>
                <a:gd name="connsiteX1" fmla="*/ 1037094 w 1238220"/>
                <a:gd name="connsiteY1" fmla="*/ 271232 h 1382071"/>
                <a:gd name="connsiteX2" fmla="*/ 841877 w 1238220"/>
                <a:gd name="connsiteY2" fmla="*/ 300601 h 1382071"/>
                <a:gd name="connsiteX3" fmla="*/ 613835 w 1238220"/>
                <a:gd name="connsiteY3" fmla="*/ 0 h 1382071"/>
                <a:gd name="connsiteX4" fmla="*/ 387521 w 1238220"/>
                <a:gd name="connsiteY4" fmla="*/ 297145 h 1382071"/>
                <a:gd name="connsiteX5" fmla="*/ 200941 w 1238220"/>
                <a:gd name="connsiteY5" fmla="*/ 269504 h 1382071"/>
                <a:gd name="connsiteX6" fmla="*/ 16089 w 1238220"/>
                <a:gd name="connsiteY6" fmla="*/ 343790 h 1382071"/>
                <a:gd name="connsiteX7" fmla="*/ 164662 w 1238220"/>
                <a:gd name="connsiteY7" fmla="*/ 694491 h 1382071"/>
                <a:gd name="connsiteX8" fmla="*/ 24727 w 1238220"/>
                <a:gd name="connsiteY8" fmla="*/ 1034826 h 1382071"/>
                <a:gd name="connsiteX9" fmla="*/ 209579 w 1238220"/>
                <a:gd name="connsiteY9" fmla="*/ 1109113 h 1382071"/>
                <a:gd name="connsiteX10" fmla="*/ 387521 w 1238220"/>
                <a:gd name="connsiteY10" fmla="*/ 1084926 h 1382071"/>
                <a:gd name="connsiteX11" fmla="*/ 613835 w 1238220"/>
                <a:gd name="connsiteY11" fmla="*/ 1382072 h 1382071"/>
                <a:gd name="connsiteX12" fmla="*/ 840149 w 1238220"/>
                <a:gd name="connsiteY12" fmla="*/ 1084926 h 1382071"/>
                <a:gd name="connsiteX13" fmla="*/ 1026729 w 1238220"/>
                <a:gd name="connsiteY13" fmla="*/ 1112568 h 1382071"/>
                <a:gd name="connsiteX14" fmla="*/ 1211581 w 1238220"/>
                <a:gd name="connsiteY14" fmla="*/ 1038281 h 1382071"/>
                <a:gd name="connsiteX15" fmla="*/ 1071646 w 1238220"/>
                <a:gd name="connsiteY15" fmla="*/ 697946 h 1382071"/>
                <a:gd name="connsiteX16" fmla="*/ 1221946 w 1238220"/>
                <a:gd name="connsiteY16" fmla="*/ 345518 h 1382071"/>
                <a:gd name="connsiteX17" fmla="*/ 1037094 w 1238220"/>
                <a:gd name="connsiteY17" fmla="*/ 340335 h 1382071"/>
                <a:gd name="connsiteX18" fmla="*/ 1161481 w 1238220"/>
                <a:gd name="connsiteY18" fmla="*/ 380070 h 1382071"/>
                <a:gd name="connsiteX19" fmla="*/ 1023274 w 1238220"/>
                <a:gd name="connsiteY19" fmla="*/ 647846 h 1382071"/>
                <a:gd name="connsiteX20" fmla="*/ 883339 w 1238220"/>
                <a:gd name="connsiteY20" fmla="*/ 535553 h 1382071"/>
                <a:gd name="connsiteX21" fmla="*/ 857425 w 1238220"/>
                <a:gd name="connsiteY21" fmla="*/ 366249 h 1382071"/>
                <a:gd name="connsiteX22" fmla="*/ 1037094 w 1238220"/>
                <a:gd name="connsiteY22" fmla="*/ 340335 h 1382071"/>
                <a:gd name="connsiteX23" fmla="*/ 727856 w 1238220"/>
                <a:gd name="connsiteY23" fmla="*/ 870705 h 1382071"/>
                <a:gd name="connsiteX24" fmla="*/ 619018 w 1238220"/>
                <a:gd name="connsiteY24" fmla="*/ 927716 h 1382071"/>
                <a:gd name="connsiteX25" fmla="*/ 510180 w 1238220"/>
                <a:gd name="connsiteY25" fmla="*/ 870705 h 1382071"/>
                <a:gd name="connsiteX26" fmla="*/ 409979 w 1238220"/>
                <a:gd name="connsiteY26" fmla="*/ 808512 h 1382071"/>
                <a:gd name="connsiteX27" fmla="*/ 406524 w 1238220"/>
                <a:gd name="connsiteY27" fmla="*/ 691036 h 1382071"/>
                <a:gd name="connsiteX28" fmla="*/ 409979 w 1238220"/>
                <a:gd name="connsiteY28" fmla="*/ 580470 h 1382071"/>
                <a:gd name="connsiteX29" fmla="*/ 520545 w 1238220"/>
                <a:gd name="connsiteY29" fmla="*/ 511367 h 1382071"/>
                <a:gd name="connsiteX30" fmla="*/ 619018 w 1238220"/>
                <a:gd name="connsiteY30" fmla="*/ 459539 h 1382071"/>
                <a:gd name="connsiteX31" fmla="*/ 717490 w 1238220"/>
                <a:gd name="connsiteY31" fmla="*/ 511367 h 1382071"/>
                <a:gd name="connsiteX32" fmla="*/ 817690 w 1238220"/>
                <a:gd name="connsiteY32" fmla="*/ 573560 h 1382071"/>
                <a:gd name="connsiteX33" fmla="*/ 821146 w 1238220"/>
                <a:gd name="connsiteY33" fmla="*/ 691036 h 1382071"/>
                <a:gd name="connsiteX34" fmla="*/ 815963 w 1238220"/>
                <a:gd name="connsiteY34" fmla="*/ 815422 h 1382071"/>
                <a:gd name="connsiteX35" fmla="*/ 727856 w 1238220"/>
                <a:gd name="connsiteY35" fmla="*/ 870705 h 1382071"/>
                <a:gd name="connsiteX36" fmla="*/ 807325 w 1238220"/>
                <a:gd name="connsiteY36" fmla="*/ 903529 h 1382071"/>
                <a:gd name="connsiteX37" fmla="*/ 791777 w 1238220"/>
                <a:gd name="connsiteY37" fmla="*/ 998547 h 1382071"/>
                <a:gd name="connsiteX38" fmla="*/ 700214 w 1238220"/>
                <a:gd name="connsiteY38" fmla="*/ 963995 h 1382071"/>
                <a:gd name="connsiteX39" fmla="*/ 762408 w 1238220"/>
                <a:gd name="connsiteY39" fmla="*/ 929443 h 1382071"/>
                <a:gd name="connsiteX40" fmla="*/ 807325 w 1238220"/>
                <a:gd name="connsiteY40" fmla="*/ 903529 h 1382071"/>
                <a:gd name="connsiteX41" fmla="*/ 537821 w 1238220"/>
                <a:gd name="connsiteY41" fmla="*/ 963995 h 1382071"/>
                <a:gd name="connsiteX42" fmla="*/ 437621 w 1238220"/>
                <a:gd name="connsiteY42" fmla="*/ 1000274 h 1382071"/>
                <a:gd name="connsiteX43" fmla="*/ 420345 w 1238220"/>
                <a:gd name="connsiteY43" fmla="*/ 896619 h 1382071"/>
                <a:gd name="connsiteX44" fmla="*/ 477355 w 1238220"/>
                <a:gd name="connsiteY44" fmla="*/ 931171 h 1382071"/>
                <a:gd name="connsiteX45" fmla="*/ 537821 w 1238220"/>
                <a:gd name="connsiteY45" fmla="*/ 963995 h 1382071"/>
                <a:gd name="connsiteX46" fmla="*/ 339148 w 1238220"/>
                <a:gd name="connsiteY46" fmla="*/ 756684 h 1382071"/>
                <a:gd name="connsiteX47" fmla="*/ 264862 w 1238220"/>
                <a:gd name="connsiteY47" fmla="*/ 694491 h 1382071"/>
                <a:gd name="connsiteX48" fmla="*/ 339148 w 1238220"/>
                <a:gd name="connsiteY48" fmla="*/ 632298 h 1382071"/>
                <a:gd name="connsiteX49" fmla="*/ 337421 w 1238220"/>
                <a:gd name="connsiteY49" fmla="*/ 691036 h 1382071"/>
                <a:gd name="connsiteX50" fmla="*/ 339148 w 1238220"/>
                <a:gd name="connsiteY50" fmla="*/ 756684 h 1382071"/>
                <a:gd name="connsiteX51" fmla="*/ 418617 w 1238220"/>
                <a:gd name="connsiteY51" fmla="*/ 492363 h 1382071"/>
                <a:gd name="connsiteX52" fmla="*/ 435893 w 1238220"/>
                <a:gd name="connsiteY52" fmla="*/ 383525 h 1382071"/>
                <a:gd name="connsiteX53" fmla="*/ 537821 w 1238220"/>
                <a:gd name="connsiteY53" fmla="*/ 421532 h 1382071"/>
                <a:gd name="connsiteX54" fmla="*/ 484266 w 1238220"/>
                <a:gd name="connsiteY54" fmla="*/ 450901 h 1382071"/>
                <a:gd name="connsiteX55" fmla="*/ 418617 w 1238220"/>
                <a:gd name="connsiteY55" fmla="*/ 492363 h 1382071"/>
                <a:gd name="connsiteX56" fmla="*/ 698487 w 1238220"/>
                <a:gd name="connsiteY56" fmla="*/ 421532 h 1382071"/>
                <a:gd name="connsiteX57" fmla="*/ 791777 w 1238220"/>
                <a:gd name="connsiteY57" fmla="*/ 386980 h 1382071"/>
                <a:gd name="connsiteX58" fmla="*/ 809053 w 1238220"/>
                <a:gd name="connsiteY58" fmla="*/ 485453 h 1382071"/>
                <a:gd name="connsiteX59" fmla="*/ 752042 w 1238220"/>
                <a:gd name="connsiteY59" fmla="*/ 450901 h 1382071"/>
                <a:gd name="connsiteX60" fmla="*/ 698487 w 1238220"/>
                <a:gd name="connsiteY60" fmla="*/ 421532 h 1382071"/>
                <a:gd name="connsiteX61" fmla="*/ 888522 w 1238220"/>
                <a:gd name="connsiteY61" fmla="*/ 625387 h 1382071"/>
                <a:gd name="connsiteX62" fmla="*/ 973174 w 1238220"/>
                <a:gd name="connsiteY62" fmla="*/ 696219 h 1382071"/>
                <a:gd name="connsiteX63" fmla="*/ 888522 w 1238220"/>
                <a:gd name="connsiteY63" fmla="*/ 765322 h 1382071"/>
                <a:gd name="connsiteX64" fmla="*/ 890249 w 1238220"/>
                <a:gd name="connsiteY64" fmla="*/ 692763 h 1382071"/>
                <a:gd name="connsiteX65" fmla="*/ 888522 w 1238220"/>
                <a:gd name="connsiteY65" fmla="*/ 625387 h 1382071"/>
                <a:gd name="connsiteX66" fmla="*/ 613835 w 1238220"/>
                <a:gd name="connsiteY66" fmla="*/ 69104 h 1382071"/>
                <a:gd name="connsiteX67" fmla="*/ 776228 w 1238220"/>
                <a:gd name="connsiteY67" fmla="*/ 319604 h 1382071"/>
                <a:gd name="connsiteX68" fmla="*/ 619018 w 1238220"/>
                <a:gd name="connsiteY68" fmla="*/ 381797 h 1382071"/>
                <a:gd name="connsiteX69" fmla="*/ 453169 w 1238220"/>
                <a:gd name="connsiteY69" fmla="*/ 316149 h 1382071"/>
                <a:gd name="connsiteX70" fmla="*/ 613835 w 1238220"/>
                <a:gd name="connsiteY70" fmla="*/ 69104 h 1382071"/>
                <a:gd name="connsiteX71" fmla="*/ 74827 w 1238220"/>
                <a:gd name="connsiteY71" fmla="*/ 380070 h 1382071"/>
                <a:gd name="connsiteX72" fmla="*/ 199213 w 1238220"/>
                <a:gd name="connsiteY72" fmla="*/ 340335 h 1382071"/>
                <a:gd name="connsiteX73" fmla="*/ 368517 w 1238220"/>
                <a:gd name="connsiteY73" fmla="*/ 364521 h 1382071"/>
                <a:gd name="connsiteX74" fmla="*/ 342603 w 1238220"/>
                <a:gd name="connsiteY74" fmla="*/ 542463 h 1382071"/>
                <a:gd name="connsiteX75" fmla="*/ 213034 w 1238220"/>
                <a:gd name="connsiteY75" fmla="*/ 647846 h 1382071"/>
                <a:gd name="connsiteX76" fmla="*/ 74827 w 1238220"/>
                <a:gd name="connsiteY76" fmla="*/ 380070 h 1382071"/>
                <a:gd name="connsiteX77" fmla="*/ 209579 w 1238220"/>
                <a:gd name="connsiteY77" fmla="*/ 1041737 h 1382071"/>
                <a:gd name="connsiteX78" fmla="*/ 85192 w 1238220"/>
                <a:gd name="connsiteY78" fmla="*/ 1002002 h 1382071"/>
                <a:gd name="connsiteX79" fmla="*/ 214762 w 1238220"/>
                <a:gd name="connsiteY79" fmla="*/ 742864 h 1382071"/>
                <a:gd name="connsiteX80" fmla="*/ 344331 w 1238220"/>
                <a:gd name="connsiteY80" fmla="*/ 846519 h 1382071"/>
                <a:gd name="connsiteX81" fmla="*/ 370245 w 1238220"/>
                <a:gd name="connsiteY81" fmla="*/ 1019278 h 1382071"/>
                <a:gd name="connsiteX82" fmla="*/ 209579 w 1238220"/>
                <a:gd name="connsiteY82" fmla="*/ 1041737 h 1382071"/>
                <a:gd name="connsiteX83" fmla="*/ 613835 w 1238220"/>
                <a:gd name="connsiteY83" fmla="*/ 1312968 h 1382071"/>
                <a:gd name="connsiteX84" fmla="*/ 453169 w 1238220"/>
                <a:gd name="connsiteY84" fmla="*/ 1067650 h 1382071"/>
                <a:gd name="connsiteX85" fmla="*/ 619018 w 1238220"/>
                <a:gd name="connsiteY85" fmla="*/ 1003730 h 1382071"/>
                <a:gd name="connsiteX86" fmla="*/ 774501 w 1238220"/>
                <a:gd name="connsiteY86" fmla="*/ 1064195 h 1382071"/>
                <a:gd name="connsiteX87" fmla="*/ 613835 w 1238220"/>
                <a:gd name="connsiteY87" fmla="*/ 1312968 h 1382071"/>
                <a:gd name="connsiteX88" fmla="*/ 1152843 w 1238220"/>
                <a:gd name="connsiteY88" fmla="*/ 1002002 h 1382071"/>
                <a:gd name="connsiteX89" fmla="*/ 1028456 w 1238220"/>
                <a:gd name="connsiteY89" fmla="*/ 1041737 h 1382071"/>
                <a:gd name="connsiteX90" fmla="*/ 859153 w 1238220"/>
                <a:gd name="connsiteY90" fmla="*/ 1017550 h 1382071"/>
                <a:gd name="connsiteX91" fmla="*/ 883339 w 1238220"/>
                <a:gd name="connsiteY91" fmla="*/ 853429 h 1382071"/>
                <a:gd name="connsiteX92" fmla="*/ 1023274 w 1238220"/>
                <a:gd name="connsiteY92" fmla="*/ 742864 h 1382071"/>
                <a:gd name="connsiteX93" fmla="*/ 1152843 w 1238220"/>
                <a:gd name="connsiteY93" fmla="*/ 1002002 h 138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238220" h="1382071">
                  <a:moveTo>
                    <a:pt x="1221946" y="345518"/>
                  </a:moveTo>
                  <a:cubicBezTo>
                    <a:pt x="1192577" y="295418"/>
                    <a:pt x="1126929" y="271232"/>
                    <a:pt x="1037094" y="271232"/>
                  </a:cubicBezTo>
                  <a:cubicBezTo>
                    <a:pt x="980084" y="271232"/>
                    <a:pt x="914435" y="281597"/>
                    <a:pt x="841877" y="300601"/>
                  </a:cubicBezTo>
                  <a:cubicBezTo>
                    <a:pt x="791777" y="119204"/>
                    <a:pt x="708852" y="0"/>
                    <a:pt x="613835" y="0"/>
                  </a:cubicBezTo>
                  <a:cubicBezTo>
                    <a:pt x="520545" y="0"/>
                    <a:pt x="435893" y="117476"/>
                    <a:pt x="387521" y="297145"/>
                  </a:cubicBezTo>
                  <a:cubicBezTo>
                    <a:pt x="318417" y="279870"/>
                    <a:pt x="256224" y="269504"/>
                    <a:pt x="200941" y="269504"/>
                  </a:cubicBezTo>
                  <a:cubicBezTo>
                    <a:pt x="111106" y="269504"/>
                    <a:pt x="45458" y="293690"/>
                    <a:pt x="16089" y="343790"/>
                  </a:cubicBezTo>
                  <a:cubicBezTo>
                    <a:pt x="-32284" y="426715"/>
                    <a:pt x="31637" y="559739"/>
                    <a:pt x="164662" y="694491"/>
                  </a:cubicBezTo>
                  <a:cubicBezTo>
                    <a:pt x="36820" y="825788"/>
                    <a:pt x="-21918" y="953629"/>
                    <a:pt x="24727" y="1034826"/>
                  </a:cubicBezTo>
                  <a:cubicBezTo>
                    <a:pt x="54096" y="1084926"/>
                    <a:pt x="119744" y="1109113"/>
                    <a:pt x="209579" y="1109113"/>
                  </a:cubicBezTo>
                  <a:cubicBezTo>
                    <a:pt x="261407" y="1109113"/>
                    <a:pt x="321872" y="1100475"/>
                    <a:pt x="387521" y="1084926"/>
                  </a:cubicBezTo>
                  <a:cubicBezTo>
                    <a:pt x="437621" y="1264596"/>
                    <a:pt x="520545" y="1382072"/>
                    <a:pt x="613835" y="1382072"/>
                  </a:cubicBezTo>
                  <a:cubicBezTo>
                    <a:pt x="707125" y="1382072"/>
                    <a:pt x="791777" y="1264596"/>
                    <a:pt x="840149" y="1084926"/>
                  </a:cubicBezTo>
                  <a:cubicBezTo>
                    <a:pt x="909253" y="1102202"/>
                    <a:pt x="971446" y="1112568"/>
                    <a:pt x="1026729" y="1112568"/>
                  </a:cubicBezTo>
                  <a:cubicBezTo>
                    <a:pt x="1116564" y="1112568"/>
                    <a:pt x="1182212" y="1088381"/>
                    <a:pt x="1211581" y="1038281"/>
                  </a:cubicBezTo>
                  <a:cubicBezTo>
                    <a:pt x="1258226" y="957085"/>
                    <a:pt x="1199488" y="829243"/>
                    <a:pt x="1071646" y="697946"/>
                  </a:cubicBezTo>
                  <a:cubicBezTo>
                    <a:pt x="1208126" y="561467"/>
                    <a:pt x="1270319" y="428442"/>
                    <a:pt x="1221946" y="345518"/>
                  </a:cubicBezTo>
                  <a:close/>
                  <a:moveTo>
                    <a:pt x="1037094" y="340335"/>
                  </a:moveTo>
                  <a:cubicBezTo>
                    <a:pt x="1101015" y="340335"/>
                    <a:pt x="1147660" y="355883"/>
                    <a:pt x="1161481" y="380070"/>
                  </a:cubicBezTo>
                  <a:cubicBezTo>
                    <a:pt x="1187395" y="424987"/>
                    <a:pt x="1140750" y="530370"/>
                    <a:pt x="1023274" y="647846"/>
                  </a:cubicBezTo>
                  <a:cubicBezTo>
                    <a:pt x="981811" y="609839"/>
                    <a:pt x="935167" y="571832"/>
                    <a:pt x="883339" y="535553"/>
                  </a:cubicBezTo>
                  <a:cubicBezTo>
                    <a:pt x="878156" y="476815"/>
                    <a:pt x="869518" y="419804"/>
                    <a:pt x="857425" y="366249"/>
                  </a:cubicBezTo>
                  <a:cubicBezTo>
                    <a:pt x="923073" y="348973"/>
                    <a:pt x="985267" y="340335"/>
                    <a:pt x="1037094" y="340335"/>
                  </a:cubicBezTo>
                  <a:close/>
                  <a:moveTo>
                    <a:pt x="727856" y="870705"/>
                  </a:moveTo>
                  <a:cubicBezTo>
                    <a:pt x="691576" y="891436"/>
                    <a:pt x="655297" y="910440"/>
                    <a:pt x="619018" y="927716"/>
                  </a:cubicBezTo>
                  <a:cubicBezTo>
                    <a:pt x="582738" y="910440"/>
                    <a:pt x="546459" y="891436"/>
                    <a:pt x="510180" y="870705"/>
                  </a:cubicBezTo>
                  <a:cubicBezTo>
                    <a:pt x="475628" y="849974"/>
                    <a:pt x="441076" y="829243"/>
                    <a:pt x="409979" y="808512"/>
                  </a:cubicBezTo>
                  <a:cubicBezTo>
                    <a:pt x="406524" y="770505"/>
                    <a:pt x="406524" y="732498"/>
                    <a:pt x="406524" y="691036"/>
                  </a:cubicBezTo>
                  <a:cubicBezTo>
                    <a:pt x="406524" y="653029"/>
                    <a:pt x="408252" y="616750"/>
                    <a:pt x="409979" y="580470"/>
                  </a:cubicBezTo>
                  <a:cubicBezTo>
                    <a:pt x="444531" y="556284"/>
                    <a:pt x="480810" y="533825"/>
                    <a:pt x="520545" y="511367"/>
                  </a:cubicBezTo>
                  <a:cubicBezTo>
                    <a:pt x="553369" y="492363"/>
                    <a:pt x="586193" y="475087"/>
                    <a:pt x="619018" y="459539"/>
                  </a:cubicBezTo>
                  <a:cubicBezTo>
                    <a:pt x="651842" y="475087"/>
                    <a:pt x="684666" y="492363"/>
                    <a:pt x="717490" y="511367"/>
                  </a:cubicBezTo>
                  <a:cubicBezTo>
                    <a:pt x="752042" y="532098"/>
                    <a:pt x="786594" y="552829"/>
                    <a:pt x="817690" y="573560"/>
                  </a:cubicBezTo>
                  <a:cubicBezTo>
                    <a:pt x="821146" y="611567"/>
                    <a:pt x="821146" y="649574"/>
                    <a:pt x="821146" y="691036"/>
                  </a:cubicBezTo>
                  <a:cubicBezTo>
                    <a:pt x="821146" y="734226"/>
                    <a:pt x="819418" y="775688"/>
                    <a:pt x="815963" y="815422"/>
                  </a:cubicBezTo>
                  <a:cubicBezTo>
                    <a:pt x="788321" y="834426"/>
                    <a:pt x="758952" y="851702"/>
                    <a:pt x="727856" y="870705"/>
                  </a:cubicBezTo>
                  <a:close/>
                  <a:moveTo>
                    <a:pt x="807325" y="903529"/>
                  </a:moveTo>
                  <a:cubicBezTo>
                    <a:pt x="802142" y="936354"/>
                    <a:pt x="796959" y="969178"/>
                    <a:pt x="791777" y="998547"/>
                  </a:cubicBezTo>
                  <a:cubicBezTo>
                    <a:pt x="762408" y="988181"/>
                    <a:pt x="731311" y="977816"/>
                    <a:pt x="700214" y="963995"/>
                  </a:cubicBezTo>
                  <a:cubicBezTo>
                    <a:pt x="720945" y="953629"/>
                    <a:pt x="741676" y="941536"/>
                    <a:pt x="762408" y="929443"/>
                  </a:cubicBezTo>
                  <a:cubicBezTo>
                    <a:pt x="777956" y="920805"/>
                    <a:pt x="793504" y="912167"/>
                    <a:pt x="807325" y="903529"/>
                  </a:cubicBezTo>
                  <a:close/>
                  <a:moveTo>
                    <a:pt x="537821" y="963995"/>
                  </a:moveTo>
                  <a:cubicBezTo>
                    <a:pt x="503269" y="977816"/>
                    <a:pt x="470445" y="989909"/>
                    <a:pt x="437621" y="1000274"/>
                  </a:cubicBezTo>
                  <a:cubicBezTo>
                    <a:pt x="430710" y="967450"/>
                    <a:pt x="425528" y="932898"/>
                    <a:pt x="420345" y="896619"/>
                  </a:cubicBezTo>
                  <a:cubicBezTo>
                    <a:pt x="439348" y="908712"/>
                    <a:pt x="456624" y="919078"/>
                    <a:pt x="477355" y="931171"/>
                  </a:cubicBezTo>
                  <a:cubicBezTo>
                    <a:pt x="496359" y="941536"/>
                    <a:pt x="517090" y="953629"/>
                    <a:pt x="537821" y="963995"/>
                  </a:cubicBezTo>
                  <a:close/>
                  <a:moveTo>
                    <a:pt x="339148" y="756684"/>
                  </a:moveTo>
                  <a:cubicBezTo>
                    <a:pt x="311507" y="735953"/>
                    <a:pt x="287320" y="715222"/>
                    <a:pt x="264862" y="694491"/>
                  </a:cubicBezTo>
                  <a:cubicBezTo>
                    <a:pt x="287320" y="673760"/>
                    <a:pt x="313234" y="653029"/>
                    <a:pt x="339148" y="632298"/>
                  </a:cubicBezTo>
                  <a:cubicBezTo>
                    <a:pt x="339148" y="651301"/>
                    <a:pt x="337421" y="670305"/>
                    <a:pt x="337421" y="691036"/>
                  </a:cubicBezTo>
                  <a:cubicBezTo>
                    <a:pt x="337421" y="713495"/>
                    <a:pt x="337421" y="735953"/>
                    <a:pt x="339148" y="756684"/>
                  </a:cubicBezTo>
                  <a:close/>
                  <a:moveTo>
                    <a:pt x="418617" y="492363"/>
                  </a:moveTo>
                  <a:cubicBezTo>
                    <a:pt x="423800" y="454356"/>
                    <a:pt x="428983" y="418077"/>
                    <a:pt x="435893" y="383525"/>
                  </a:cubicBezTo>
                  <a:cubicBezTo>
                    <a:pt x="468717" y="393890"/>
                    <a:pt x="503269" y="407711"/>
                    <a:pt x="537821" y="421532"/>
                  </a:cubicBezTo>
                  <a:cubicBezTo>
                    <a:pt x="520545" y="430170"/>
                    <a:pt x="501542" y="440535"/>
                    <a:pt x="484266" y="450901"/>
                  </a:cubicBezTo>
                  <a:cubicBezTo>
                    <a:pt x="463535" y="464722"/>
                    <a:pt x="441076" y="478542"/>
                    <a:pt x="418617" y="492363"/>
                  </a:cubicBezTo>
                  <a:close/>
                  <a:moveTo>
                    <a:pt x="698487" y="421532"/>
                  </a:moveTo>
                  <a:cubicBezTo>
                    <a:pt x="729583" y="407711"/>
                    <a:pt x="760680" y="397346"/>
                    <a:pt x="791777" y="386980"/>
                  </a:cubicBezTo>
                  <a:cubicBezTo>
                    <a:pt x="798687" y="418077"/>
                    <a:pt x="803870" y="450901"/>
                    <a:pt x="809053" y="485453"/>
                  </a:cubicBezTo>
                  <a:cubicBezTo>
                    <a:pt x="790049" y="473360"/>
                    <a:pt x="772773" y="462994"/>
                    <a:pt x="752042" y="450901"/>
                  </a:cubicBezTo>
                  <a:cubicBezTo>
                    <a:pt x="734766" y="442263"/>
                    <a:pt x="717490" y="431897"/>
                    <a:pt x="698487" y="421532"/>
                  </a:cubicBezTo>
                  <a:close/>
                  <a:moveTo>
                    <a:pt x="888522" y="625387"/>
                  </a:moveTo>
                  <a:cubicBezTo>
                    <a:pt x="919618" y="649574"/>
                    <a:pt x="947260" y="672032"/>
                    <a:pt x="973174" y="696219"/>
                  </a:cubicBezTo>
                  <a:cubicBezTo>
                    <a:pt x="947260" y="718677"/>
                    <a:pt x="919618" y="742864"/>
                    <a:pt x="888522" y="765322"/>
                  </a:cubicBezTo>
                  <a:cubicBezTo>
                    <a:pt x="890249" y="741136"/>
                    <a:pt x="890249" y="716950"/>
                    <a:pt x="890249" y="692763"/>
                  </a:cubicBezTo>
                  <a:cubicBezTo>
                    <a:pt x="890249" y="668577"/>
                    <a:pt x="890249" y="646119"/>
                    <a:pt x="888522" y="625387"/>
                  </a:cubicBezTo>
                  <a:close/>
                  <a:moveTo>
                    <a:pt x="613835" y="69104"/>
                  </a:moveTo>
                  <a:cubicBezTo>
                    <a:pt x="665663" y="69104"/>
                    <a:pt x="733039" y="160666"/>
                    <a:pt x="776228" y="319604"/>
                  </a:cubicBezTo>
                  <a:cubicBezTo>
                    <a:pt x="726128" y="336880"/>
                    <a:pt x="672573" y="357611"/>
                    <a:pt x="619018" y="381797"/>
                  </a:cubicBezTo>
                  <a:cubicBezTo>
                    <a:pt x="562007" y="355883"/>
                    <a:pt x="506724" y="333425"/>
                    <a:pt x="453169" y="316149"/>
                  </a:cubicBezTo>
                  <a:cubicBezTo>
                    <a:pt x="496359" y="158938"/>
                    <a:pt x="562007" y="69104"/>
                    <a:pt x="613835" y="69104"/>
                  </a:cubicBezTo>
                  <a:close/>
                  <a:moveTo>
                    <a:pt x="74827" y="380070"/>
                  </a:moveTo>
                  <a:cubicBezTo>
                    <a:pt x="90375" y="354156"/>
                    <a:pt x="135293" y="340335"/>
                    <a:pt x="199213" y="340335"/>
                  </a:cubicBezTo>
                  <a:cubicBezTo>
                    <a:pt x="249313" y="340335"/>
                    <a:pt x="306324" y="348973"/>
                    <a:pt x="368517" y="364521"/>
                  </a:cubicBezTo>
                  <a:cubicBezTo>
                    <a:pt x="356424" y="419804"/>
                    <a:pt x="347786" y="480270"/>
                    <a:pt x="342603" y="542463"/>
                  </a:cubicBezTo>
                  <a:cubicBezTo>
                    <a:pt x="294231" y="577015"/>
                    <a:pt x="251041" y="611567"/>
                    <a:pt x="213034" y="647846"/>
                  </a:cubicBezTo>
                  <a:cubicBezTo>
                    <a:pt x="97286" y="530370"/>
                    <a:pt x="48913" y="424987"/>
                    <a:pt x="74827" y="380070"/>
                  </a:cubicBezTo>
                  <a:close/>
                  <a:moveTo>
                    <a:pt x="209579" y="1041737"/>
                  </a:moveTo>
                  <a:cubicBezTo>
                    <a:pt x="145658" y="1041737"/>
                    <a:pt x="99013" y="1026188"/>
                    <a:pt x="85192" y="1002002"/>
                  </a:cubicBezTo>
                  <a:cubicBezTo>
                    <a:pt x="59279" y="957085"/>
                    <a:pt x="104196" y="856884"/>
                    <a:pt x="214762" y="742864"/>
                  </a:cubicBezTo>
                  <a:cubicBezTo>
                    <a:pt x="254496" y="777415"/>
                    <a:pt x="297686" y="811967"/>
                    <a:pt x="344331" y="846519"/>
                  </a:cubicBezTo>
                  <a:cubicBezTo>
                    <a:pt x="349514" y="906985"/>
                    <a:pt x="358152" y="965723"/>
                    <a:pt x="370245" y="1019278"/>
                  </a:cubicBezTo>
                  <a:cubicBezTo>
                    <a:pt x="313234" y="1034826"/>
                    <a:pt x="257951" y="1041737"/>
                    <a:pt x="209579" y="1041737"/>
                  </a:cubicBezTo>
                  <a:close/>
                  <a:moveTo>
                    <a:pt x="613835" y="1312968"/>
                  </a:moveTo>
                  <a:cubicBezTo>
                    <a:pt x="562007" y="1312968"/>
                    <a:pt x="496359" y="1223134"/>
                    <a:pt x="453169" y="1067650"/>
                  </a:cubicBezTo>
                  <a:cubicBezTo>
                    <a:pt x="506724" y="1050375"/>
                    <a:pt x="562007" y="1029643"/>
                    <a:pt x="619018" y="1003730"/>
                  </a:cubicBezTo>
                  <a:cubicBezTo>
                    <a:pt x="672573" y="1027916"/>
                    <a:pt x="724401" y="1048647"/>
                    <a:pt x="774501" y="1064195"/>
                  </a:cubicBezTo>
                  <a:cubicBezTo>
                    <a:pt x="731311" y="1223134"/>
                    <a:pt x="665663" y="1312968"/>
                    <a:pt x="613835" y="1312968"/>
                  </a:cubicBezTo>
                  <a:close/>
                  <a:moveTo>
                    <a:pt x="1152843" y="1002002"/>
                  </a:moveTo>
                  <a:cubicBezTo>
                    <a:pt x="1137295" y="1027916"/>
                    <a:pt x="1092377" y="1041737"/>
                    <a:pt x="1028456" y="1041737"/>
                  </a:cubicBezTo>
                  <a:cubicBezTo>
                    <a:pt x="978356" y="1041737"/>
                    <a:pt x="919618" y="1033099"/>
                    <a:pt x="859153" y="1017550"/>
                  </a:cubicBezTo>
                  <a:cubicBezTo>
                    <a:pt x="869518" y="965723"/>
                    <a:pt x="878156" y="912167"/>
                    <a:pt x="883339" y="853429"/>
                  </a:cubicBezTo>
                  <a:cubicBezTo>
                    <a:pt x="935167" y="817150"/>
                    <a:pt x="981811" y="780871"/>
                    <a:pt x="1023274" y="742864"/>
                  </a:cubicBezTo>
                  <a:cubicBezTo>
                    <a:pt x="1133839" y="856884"/>
                    <a:pt x="1178757" y="957085"/>
                    <a:pt x="1152843" y="100200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52DDC82-952D-FA4A-BB24-E3AAE49506D5}"/>
              </a:ext>
            </a:extLst>
          </p:cNvPr>
          <p:cNvSpPr txBox="1"/>
          <p:nvPr/>
        </p:nvSpPr>
        <p:spPr>
          <a:xfrm>
            <a:off x="414797" y="1862091"/>
            <a:ext cx="11362406" cy="25545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lt-LT" sz="8000" spc="300" dirty="0" err="1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Définition</a:t>
            </a:r>
            <a:r>
              <a:rPr lang="lt-LT" sz="8000" spc="300" dirty="0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 </a:t>
            </a:r>
          </a:p>
          <a:p>
            <a:pPr algn="ctr"/>
            <a:r>
              <a:rPr lang="lt-LT" sz="8000" spc="300" dirty="0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du </a:t>
            </a:r>
            <a:r>
              <a:rPr lang="lt-LT" sz="8000" spc="300" dirty="0" err="1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Jeu</a:t>
            </a:r>
            <a:r>
              <a:rPr lang="lt-LT" sz="8000" spc="300" dirty="0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 de </a:t>
            </a:r>
            <a:r>
              <a:rPr lang="lt-LT" sz="8000" spc="300" dirty="0" err="1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Données</a:t>
            </a:r>
            <a:r>
              <a:rPr lang="lt-LT" sz="8000" spc="300" dirty="0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3806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2250</TotalTime>
  <Words>2448</Words>
  <Application>Microsoft Macintosh PowerPoint</Application>
  <PresentationFormat>Widescreen</PresentationFormat>
  <Paragraphs>310</Paragraphs>
  <Slides>34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8" baseType="lpstr">
      <vt:lpstr>-apple-system</vt:lpstr>
      <vt:lpstr>Arial</vt:lpstr>
      <vt:lpstr>Calibri</vt:lpstr>
      <vt:lpstr>Calibri Light</vt:lpstr>
      <vt:lpstr>MinionPro</vt:lpstr>
      <vt:lpstr>Montserrat</vt:lpstr>
      <vt:lpstr>Montserrat SemiBold</vt:lpstr>
      <vt:lpstr>Söhne</vt:lpstr>
      <vt:lpstr>SymbolMT</vt:lpstr>
      <vt:lpstr>Times New Roman</vt:lpstr>
      <vt:lpstr>TimesNewRomanPS</vt:lpstr>
      <vt:lpstr>TimesNewRomanPSMT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</vt:lpstr>
      <vt:lpstr>PowerPoint Presentation</vt:lpstr>
      <vt:lpstr>Définition du Jeu de Données</vt:lpstr>
      <vt:lpstr>PowerPoint Presentation</vt:lpstr>
      <vt:lpstr>PowerPoint Presentation</vt:lpstr>
      <vt:lpstr>Les étapes de l’expérimentation </vt:lpstr>
      <vt:lpstr>Les tâches : </vt:lpstr>
      <vt:lpstr>Architecture de Dataset  </vt:lpstr>
      <vt:lpstr>PowerPoint Presentation</vt:lpstr>
      <vt:lpstr>Exploitation et analyse du jeu de données</vt:lpstr>
      <vt:lpstr>Analyse des trajectoires </vt:lpstr>
      <vt:lpstr>Analyse des trajectoires </vt:lpstr>
      <vt:lpstr>PowerPoint Presentation</vt:lpstr>
      <vt:lpstr>Méthodes d’apprentissage automatique  proposées</vt:lpstr>
      <vt:lpstr>Méthodes d’apprentissage automatique  proposées</vt:lpstr>
      <vt:lpstr>PowerPoint Presentation</vt:lpstr>
      <vt:lpstr>Analyse des Resultats et testes</vt:lpstr>
      <vt:lpstr>Analyse des Resultats et testes</vt:lpstr>
      <vt:lpstr>Analyse des Resultats et testes</vt:lpstr>
      <vt:lpstr>Analyse des Resultats et testes</vt:lpstr>
      <vt:lpstr>Analyse des Resultats et testes</vt:lpstr>
      <vt:lpstr>Analyse des Resultats et testes</vt:lpstr>
      <vt:lpstr>Analyse des Resultats et testes</vt:lpstr>
      <vt:lpstr>Analyse des Resultats et testes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Chabou Soufian</cp:lastModifiedBy>
  <cp:revision>26</cp:revision>
  <dcterms:created xsi:type="dcterms:W3CDTF">2021-09-20T14:52:29Z</dcterms:created>
  <dcterms:modified xsi:type="dcterms:W3CDTF">2023-02-16T09:32:22Z</dcterms:modified>
</cp:coreProperties>
</file>